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5" r:id="rId3"/>
    <p:sldId id="322" r:id="rId4"/>
    <p:sldId id="323" r:id="rId5"/>
    <p:sldId id="314" r:id="rId6"/>
    <p:sldId id="315" r:id="rId7"/>
    <p:sldId id="316" r:id="rId8"/>
    <p:sldId id="318" r:id="rId9"/>
    <p:sldId id="319" r:id="rId10"/>
    <p:sldId id="286" r:id="rId11"/>
    <p:sldId id="287" r:id="rId12"/>
    <p:sldId id="325" r:id="rId13"/>
    <p:sldId id="324" r:id="rId14"/>
    <p:sldId id="326" r:id="rId15"/>
    <p:sldId id="327" r:id="rId16"/>
    <p:sldId id="328" r:id="rId17"/>
    <p:sldId id="311" r:id="rId18"/>
    <p:sldId id="288" r:id="rId19"/>
    <p:sldId id="289" r:id="rId20"/>
    <p:sldId id="293" r:id="rId21"/>
    <p:sldId id="294" r:id="rId22"/>
    <p:sldId id="295" r:id="rId23"/>
    <p:sldId id="296" r:id="rId24"/>
    <p:sldId id="297" r:id="rId25"/>
    <p:sldId id="298" r:id="rId26"/>
    <p:sldId id="329" r:id="rId27"/>
    <p:sldId id="301" r:id="rId28"/>
    <p:sldId id="302" r:id="rId29"/>
    <p:sldId id="330" r:id="rId30"/>
    <p:sldId id="310" r:id="rId31"/>
    <p:sldId id="304" r:id="rId3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82765" autoAdjust="0"/>
  </p:normalViewPr>
  <p:slideViewPr>
    <p:cSldViewPr>
      <p:cViewPr varScale="1">
        <p:scale>
          <a:sx n="60" d="100"/>
          <a:sy n="60" d="100"/>
        </p:scale>
        <p:origin x="166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EC3D9C-5681-49BF-A4F5-93321C140BA2}" type="datetimeFigureOut">
              <a:rPr lang="es-CO" smtClean="0"/>
              <a:pPr/>
              <a:t>12/05/2019</a:t>
            </a:fld>
            <a:endParaRPr lang="es-CO"/>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CF02D3-7901-4470-8A53-A21DFE6465C8}" type="slidenum">
              <a:rPr lang="es-CO" smtClean="0"/>
              <a:pPr/>
              <a:t>‹Nº›</a:t>
            </a:fld>
            <a:endParaRPr lang="es-CO"/>
          </a:p>
        </p:txBody>
      </p:sp>
    </p:spTree>
    <p:extLst>
      <p:ext uri="{BB962C8B-B14F-4D97-AF65-F5344CB8AC3E}">
        <p14:creationId xmlns:p14="http://schemas.microsoft.com/office/powerpoint/2010/main" val="3582978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ECF02D3-7901-4470-8A53-A21DFE6465C8}" type="slidenum">
              <a:rPr lang="es-CO" smtClean="0"/>
              <a:pPr/>
              <a:t>1</a:t>
            </a:fld>
            <a:endParaRPr lang="es-CO"/>
          </a:p>
        </p:txBody>
      </p:sp>
    </p:spTree>
    <p:extLst>
      <p:ext uri="{BB962C8B-B14F-4D97-AF65-F5344CB8AC3E}">
        <p14:creationId xmlns:p14="http://schemas.microsoft.com/office/powerpoint/2010/main" val="2271701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3</a:t>
            </a:fld>
            <a:endParaRPr lang="es-CO"/>
          </a:p>
        </p:txBody>
      </p:sp>
    </p:spTree>
    <p:extLst>
      <p:ext uri="{BB962C8B-B14F-4D97-AF65-F5344CB8AC3E}">
        <p14:creationId xmlns:p14="http://schemas.microsoft.com/office/powerpoint/2010/main" val="1144364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5</a:t>
            </a:fld>
            <a:endParaRPr lang="es-CO"/>
          </a:p>
        </p:txBody>
      </p:sp>
    </p:spTree>
    <p:extLst>
      <p:ext uri="{BB962C8B-B14F-4D97-AF65-F5344CB8AC3E}">
        <p14:creationId xmlns:p14="http://schemas.microsoft.com/office/powerpoint/2010/main" val="326475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Aplicación de diferentes estrategias, como SOLE</a:t>
            </a:r>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12</a:t>
            </a:fld>
            <a:endParaRPr lang="es-CO"/>
          </a:p>
        </p:txBody>
      </p:sp>
    </p:spTree>
    <p:extLst>
      <p:ext uri="{BB962C8B-B14F-4D97-AF65-F5344CB8AC3E}">
        <p14:creationId xmlns:p14="http://schemas.microsoft.com/office/powerpoint/2010/main" val="2609194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IE es tras </a:t>
            </a:r>
            <a:r>
              <a:rPr lang="es-ES" dirty="0" err="1"/>
              <a:t>ladada</a:t>
            </a:r>
            <a:r>
              <a:rPr lang="es-ES" dirty="0"/>
              <a:t> a la U Antonio Nariño En octubre de 2018.Se da Inicio de la Intervención bloque 1 bloque 2 en diciembre 29 de 2018, </a:t>
            </a:r>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15</a:t>
            </a:fld>
            <a:endParaRPr lang="es-CO"/>
          </a:p>
        </p:txBody>
      </p:sp>
    </p:spTree>
    <p:extLst>
      <p:ext uri="{BB962C8B-B14F-4D97-AF65-F5344CB8AC3E}">
        <p14:creationId xmlns:p14="http://schemas.microsoft.com/office/powerpoint/2010/main" val="3663791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16</a:t>
            </a:fld>
            <a:endParaRPr lang="es-CO"/>
          </a:p>
        </p:txBody>
      </p:sp>
    </p:spTree>
    <p:extLst>
      <p:ext uri="{BB962C8B-B14F-4D97-AF65-F5344CB8AC3E}">
        <p14:creationId xmlns:p14="http://schemas.microsoft.com/office/powerpoint/2010/main" val="3028120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 respecto al 2016, se ha logrado un avance  2017 y se mantuvo 2018, a pesar de las suspensiones</a:t>
            </a:r>
            <a:r>
              <a:rPr lang="es-ES" baseline="0" dirty="0"/>
              <a:t> del calendario académico, por el riesgo de infraestructura en la IE</a:t>
            </a:r>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17</a:t>
            </a:fld>
            <a:endParaRPr lang="es-CO"/>
          </a:p>
        </p:txBody>
      </p:sp>
    </p:spTree>
    <p:extLst>
      <p:ext uri="{BB962C8B-B14F-4D97-AF65-F5344CB8AC3E}">
        <p14:creationId xmlns:p14="http://schemas.microsoft.com/office/powerpoint/2010/main" val="3289547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18</a:t>
            </a:fld>
            <a:endParaRPr lang="es-CO"/>
          </a:p>
        </p:txBody>
      </p:sp>
    </p:spTree>
    <p:extLst>
      <p:ext uri="{BB962C8B-B14F-4D97-AF65-F5344CB8AC3E}">
        <p14:creationId xmlns:p14="http://schemas.microsoft.com/office/powerpoint/2010/main" val="258155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21</a:t>
            </a:fld>
            <a:endParaRPr lang="es-CO"/>
          </a:p>
        </p:txBody>
      </p:sp>
    </p:spTree>
    <p:extLst>
      <p:ext uri="{BB962C8B-B14F-4D97-AF65-F5344CB8AC3E}">
        <p14:creationId xmlns:p14="http://schemas.microsoft.com/office/powerpoint/2010/main" val="2574685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ECF02D3-7901-4470-8A53-A21DFE6465C8}" type="slidenum">
              <a:rPr lang="es-CO" smtClean="0"/>
              <a:pPr/>
              <a:t>23</a:t>
            </a:fld>
            <a:endParaRPr lang="es-CO"/>
          </a:p>
        </p:txBody>
      </p:sp>
    </p:spTree>
    <p:extLst>
      <p:ext uri="{BB962C8B-B14F-4D97-AF65-F5344CB8AC3E}">
        <p14:creationId xmlns:p14="http://schemas.microsoft.com/office/powerpoint/2010/main" val="917596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27</a:t>
            </a:fld>
            <a:endParaRPr lang="es-CO"/>
          </a:p>
        </p:txBody>
      </p:sp>
    </p:spTree>
    <p:extLst>
      <p:ext uri="{BB962C8B-B14F-4D97-AF65-F5344CB8AC3E}">
        <p14:creationId xmlns:p14="http://schemas.microsoft.com/office/powerpoint/2010/main" val="4002463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proyecto </a:t>
            </a:r>
            <a:r>
              <a:rPr lang="es-ES" dirty="0" err="1"/>
              <a:t>LEO,para</a:t>
            </a:r>
            <a:r>
              <a:rPr lang="es-ES" baseline="0" dirty="0"/>
              <a:t> construir ciudadanía fue presentado por los lideres del mismo ante la comunidad Educativa de Cartagena de la SED</a:t>
            </a:r>
            <a:endParaRPr lang="es-CO" dirty="0"/>
          </a:p>
        </p:txBody>
      </p:sp>
      <p:sp>
        <p:nvSpPr>
          <p:cNvPr id="4" name="Marcador de número de diapositiva 3"/>
          <p:cNvSpPr>
            <a:spLocks noGrp="1"/>
          </p:cNvSpPr>
          <p:nvPr>
            <p:ph type="sldNum" sz="quarter" idx="10"/>
          </p:nvPr>
        </p:nvSpPr>
        <p:spPr/>
        <p:txBody>
          <a:bodyPr/>
          <a:lstStyle/>
          <a:p>
            <a:fld id="{5ECF02D3-7901-4470-8A53-A21DFE6465C8}" type="slidenum">
              <a:rPr lang="es-CO" smtClean="0"/>
              <a:pPr/>
              <a:t>29</a:t>
            </a:fld>
            <a:endParaRPr lang="es-CO"/>
          </a:p>
        </p:txBody>
      </p:sp>
    </p:spTree>
    <p:extLst>
      <p:ext uri="{BB962C8B-B14F-4D97-AF65-F5344CB8AC3E}">
        <p14:creationId xmlns:p14="http://schemas.microsoft.com/office/powerpoint/2010/main" val="1877808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ctrTitle"/>
          </p:nvPr>
        </p:nvSpPr>
        <p:spPr>
          <a:xfrm>
            <a:off x="685800" y="3399135"/>
            <a:ext cx="7772400" cy="1470025"/>
          </a:xfrm>
        </p:spPr>
        <p:txBody>
          <a:bodyPr/>
          <a:lstStyle/>
          <a:p>
            <a:r>
              <a:rPr lang="es-ES"/>
              <a:t>Haga clic para modificar el estilo de título del patrón</a:t>
            </a:r>
            <a:endParaRPr lang="es-CO" dirty="0"/>
          </a:p>
        </p:txBody>
      </p:sp>
      <p:sp>
        <p:nvSpPr>
          <p:cNvPr id="3" name="2 Subtítulo"/>
          <p:cNvSpPr>
            <a:spLocks noGrp="1"/>
          </p:cNvSpPr>
          <p:nvPr>
            <p:ph type="subTitle" idx="1"/>
          </p:nvPr>
        </p:nvSpPr>
        <p:spPr>
          <a:xfrm>
            <a:off x="1371600" y="4916760"/>
            <a:ext cx="6400800" cy="139256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CO" dirty="0"/>
          </a:p>
        </p:txBody>
      </p:sp>
      <p:sp>
        <p:nvSpPr>
          <p:cNvPr id="4" name="3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3256770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p:cNvSpPr>
            <a:spLocks noGrp="1"/>
          </p:cNvSpPr>
          <p:nvPr>
            <p:ph type="title"/>
          </p:nvPr>
        </p:nvSpPr>
        <p:spPr/>
        <p:txBody>
          <a:bodyPr/>
          <a:lstStyle/>
          <a:p>
            <a:r>
              <a:rPr lang="es-ES"/>
              <a:t>Haga clic para modificar el estilo de título del patrón</a:t>
            </a:r>
            <a:endParaRPr lang="es-CO"/>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394732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722313" y="4929187"/>
            <a:ext cx="7772400" cy="1362075"/>
          </a:xfrm>
        </p:spPr>
        <p:txBody>
          <a:bodyPr anchor="t"/>
          <a:lstStyle>
            <a:lvl1pPr algn="l">
              <a:defRPr sz="4000" b="1" cap="all"/>
            </a:lvl1pPr>
          </a:lstStyle>
          <a:p>
            <a:r>
              <a:rPr lang="es-ES"/>
              <a:t>Haga clic para modificar el estilo de título del patrón</a:t>
            </a:r>
            <a:endParaRPr lang="es-CO" dirty="0"/>
          </a:p>
        </p:txBody>
      </p:sp>
      <p:sp>
        <p:nvSpPr>
          <p:cNvPr id="3" name="2 Marcador de texto"/>
          <p:cNvSpPr>
            <a:spLocks noGrp="1"/>
          </p:cNvSpPr>
          <p:nvPr>
            <p:ph type="body" idx="1"/>
          </p:nvPr>
        </p:nvSpPr>
        <p:spPr>
          <a:xfrm>
            <a:off x="722313" y="3429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1436363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p:cNvSpPr>
            <a:spLocks noGrp="1"/>
          </p:cNvSpPr>
          <p:nvPr>
            <p:ph type="title"/>
          </p:nvPr>
        </p:nvSpPr>
        <p:spPr/>
        <p:txBody>
          <a:bodyPr/>
          <a:lstStyle/>
          <a:p>
            <a:r>
              <a:rPr lang="es-ES"/>
              <a:t>Haga clic para modificar el estilo de título del patrón</a:t>
            </a:r>
            <a:endParaRPr lang="es-CO" dirty="0"/>
          </a:p>
        </p:txBody>
      </p:sp>
      <p:sp>
        <p:nvSpPr>
          <p:cNvPr id="3" name="2 Marcador de contenido"/>
          <p:cNvSpPr>
            <a:spLocks noGrp="1"/>
          </p:cNvSpPr>
          <p:nvPr>
            <p:ph sz="half" idx="1"/>
          </p:nvPr>
        </p:nvSpPr>
        <p:spPr>
          <a:xfrm>
            <a:off x="457200" y="2204864"/>
            <a:ext cx="4038600" cy="39890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4" name="3 Marcador de contenido"/>
          <p:cNvSpPr>
            <a:spLocks noGrp="1"/>
          </p:cNvSpPr>
          <p:nvPr>
            <p:ph sz="half" idx="2"/>
          </p:nvPr>
        </p:nvSpPr>
        <p:spPr>
          <a:xfrm>
            <a:off x="4648200" y="2204864"/>
            <a:ext cx="4038600" cy="39890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4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3298049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9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p:cNvSpPr>
            <a:spLocks noGrp="1"/>
          </p:cNvSpPr>
          <p:nvPr>
            <p:ph type="title"/>
          </p:nvPr>
        </p:nvSpPr>
        <p:spPr/>
        <p:txBody>
          <a:bodyPr/>
          <a:lstStyle>
            <a:lvl1pPr>
              <a:defRPr/>
            </a:lvl1pPr>
          </a:lstStyle>
          <a:p>
            <a:r>
              <a:rPr lang="es-ES"/>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6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1793316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pic>
        <p:nvPicPr>
          <p:cNvPr id="6" name="5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p:cNvSpPr>
            <a:spLocks noGrp="1"/>
          </p:cNvSpPr>
          <p:nvPr>
            <p:ph type="title"/>
          </p:nvPr>
        </p:nvSpPr>
        <p:spPr>
          <a:xfrm>
            <a:off x="457200" y="917848"/>
            <a:ext cx="8229600" cy="1143000"/>
          </a:xfrm>
        </p:spPr>
        <p:txBody>
          <a:bodyPr/>
          <a:lstStyle/>
          <a:p>
            <a:r>
              <a:rPr lang="es-ES"/>
              <a:t>Haga clic para modificar el estilo de título del patrón</a:t>
            </a:r>
            <a:endParaRPr lang="es-CO" dirty="0"/>
          </a:p>
        </p:txBody>
      </p:sp>
      <p:sp>
        <p:nvSpPr>
          <p:cNvPr id="3" name="2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3282879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pic>
        <p:nvPicPr>
          <p:cNvPr id="5" name="4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Tree>
    <p:extLst>
      <p:ext uri="{BB962C8B-B14F-4D97-AF65-F5344CB8AC3E}">
        <p14:creationId xmlns:p14="http://schemas.microsoft.com/office/powerpoint/2010/main" val="126501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2722054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2092704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p:cNvSpPr>
            <a:spLocks noGrp="1"/>
          </p:cNvSpPr>
          <p:nvPr>
            <p:ph type="title"/>
          </p:nvPr>
        </p:nvSpPr>
        <p:spPr/>
        <p:txBody>
          <a:bodyPr/>
          <a:lstStyle/>
          <a:p>
            <a:r>
              <a:rPr lang="es-ES"/>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2080997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10"/>
          </p:nvPr>
        </p:nvSpPr>
        <p:spPr/>
        <p:txBody>
          <a:bodyPr/>
          <a:lstStyle/>
          <a:p>
            <a:fld id="{BD0773D2-28AE-4960-886B-3BE0737219AF}" type="datetimeFigureOut">
              <a:rPr lang="es-CO" smtClean="0"/>
              <a:pPr/>
              <a:t>12/05/2019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4DE97D-2285-4303-8CD1-2562BCD1FB2A}" type="slidenum">
              <a:rPr lang="es-CO" smtClean="0"/>
              <a:pPr/>
              <a:t>‹Nº›</a:t>
            </a:fld>
            <a:endParaRPr lang="es-CO"/>
          </a:p>
        </p:txBody>
      </p:sp>
    </p:spTree>
    <p:extLst>
      <p:ext uri="{BB962C8B-B14F-4D97-AF65-F5344CB8AC3E}">
        <p14:creationId xmlns:p14="http://schemas.microsoft.com/office/powerpoint/2010/main" val="3018260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27384"/>
            <a:ext cx="9144000" cy="818804"/>
          </a:xfrm>
          <a:prstGeom prst="rect">
            <a:avLst/>
          </a:prstGeom>
        </p:spPr>
      </p:pic>
      <p:sp>
        <p:nvSpPr>
          <p:cNvPr id="2" name="1 Marcador de título"/>
          <p:cNvSpPr>
            <a:spLocks noGrp="1"/>
          </p:cNvSpPr>
          <p:nvPr>
            <p:ph type="title"/>
          </p:nvPr>
        </p:nvSpPr>
        <p:spPr>
          <a:xfrm>
            <a:off x="457200" y="917848"/>
            <a:ext cx="8229600" cy="1143000"/>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2 Marcador de texto"/>
          <p:cNvSpPr>
            <a:spLocks noGrp="1"/>
          </p:cNvSpPr>
          <p:nvPr>
            <p:ph type="body" idx="1"/>
          </p:nvPr>
        </p:nvSpPr>
        <p:spPr>
          <a:xfrm>
            <a:off x="457200" y="2176264"/>
            <a:ext cx="8229600" cy="4061048"/>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773D2-28AE-4960-886B-3BE0737219AF}" type="datetimeFigureOut">
              <a:rPr lang="es-CO" smtClean="0"/>
              <a:pPr/>
              <a:t>12/05/2019</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4DE97D-2285-4303-8CD1-2562BCD1FB2A}" type="slidenum">
              <a:rPr lang="es-CO" smtClean="0"/>
              <a:pPr/>
              <a:t>‹Nº›</a:t>
            </a:fld>
            <a:endParaRPr lang="es-CO"/>
          </a:p>
        </p:txBody>
      </p:sp>
      <p:grpSp>
        <p:nvGrpSpPr>
          <p:cNvPr id="8" name="7 Grupo"/>
          <p:cNvGrpSpPr/>
          <p:nvPr userDrawn="1"/>
        </p:nvGrpSpPr>
        <p:grpSpPr>
          <a:xfrm>
            <a:off x="6712088" y="6480632"/>
            <a:ext cx="2431912" cy="260736"/>
            <a:chOff x="6712088" y="6093296"/>
            <a:chExt cx="2431912" cy="260736"/>
          </a:xfrm>
        </p:grpSpPr>
        <p:sp>
          <p:nvSpPr>
            <p:cNvPr id="9" name="8 Pantalla"/>
            <p:cNvSpPr/>
            <p:nvPr/>
          </p:nvSpPr>
          <p:spPr>
            <a:xfrm flipH="1">
              <a:off x="6712088" y="6093296"/>
              <a:ext cx="1152128" cy="252000"/>
            </a:xfrm>
            <a:prstGeom prst="flowChartDispla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9 Rectángulo"/>
            <p:cNvSpPr/>
            <p:nvPr/>
          </p:nvSpPr>
          <p:spPr>
            <a:xfrm>
              <a:off x="6880475" y="6093296"/>
              <a:ext cx="2263525" cy="252000"/>
            </a:xfrm>
            <a:prstGeom prst="rect">
              <a:avLst/>
            </a:prstGeom>
            <a:gradFill flip="none" rotWithShape="1">
              <a:gsLst>
                <a:gs pos="0">
                  <a:srgbClr val="FF0000"/>
                </a:gs>
                <a:gs pos="95000">
                  <a:srgbClr val="FF6F6F"/>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10 CuadroTexto"/>
            <p:cNvSpPr txBox="1"/>
            <p:nvPr/>
          </p:nvSpPr>
          <p:spPr>
            <a:xfrm>
              <a:off x="6851446" y="6107811"/>
              <a:ext cx="2228591" cy="246221"/>
            </a:xfrm>
            <a:prstGeom prst="rect">
              <a:avLst/>
            </a:prstGeom>
            <a:noFill/>
          </p:spPr>
          <p:txBody>
            <a:bodyPr wrap="square" rtlCol="0">
              <a:spAutoFit/>
            </a:bodyPr>
            <a:lstStyle/>
            <a:p>
              <a:r>
                <a:rPr lang="es-CO" sz="1000" b="1" dirty="0">
                  <a:solidFill>
                    <a:schemeClr val="bg1"/>
                  </a:solidFill>
                  <a:sym typeface="Wingdings"/>
                </a:rPr>
                <a:t> </a:t>
              </a:r>
              <a:r>
                <a:rPr lang="es-CO" sz="1000" b="1" dirty="0">
                  <a:solidFill>
                    <a:schemeClr val="bg1"/>
                  </a:solidFill>
                </a:rPr>
                <a:t>I E. Alberto Elías Fernández Baena</a:t>
              </a:r>
            </a:p>
          </p:txBody>
        </p:sp>
      </p:grpSp>
    </p:spTree>
    <p:extLst>
      <p:ext uri="{BB962C8B-B14F-4D97-AF65-F5344CB8AC3E}">
        <p14:creationId xmlns:p14="http://schemas.microsoft.com/office/powerpoint/2010/main" val="4065358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iefebarectora@Gmail.com" TargetMode="External"/><Relationship Id="rId2" Type="http://schemas.openxmlformats.org/officeDocument/2006/relationships/hyperlink" Target="mailto:dmarin@iefeba.edu.c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4293096"/>
            <a:ext cx="7558608" cy="2304256"/>
          </a:xfrm>
        </p:spPr>
        <p:txBody>
          <a:bodyPr>
            <a:normAutofit fontScale="85000" lnSpcReduction="20000"/>
          </a:bodyPr>
          <a:lstStyle/>
          <a:p>
            <a:endParaRPr lang="es-CO" sz="2800" dirty="0"/>
          </a:p>
          <a:p>
            <a:r>
              <a:rPr lang="es-CO" sz="3600" b="1" dirty="0"/>
              <a:t>RENDICIÓN DE CUENTAS 2018</a:t>
            </a:r>
            <a:br>
              <a:rPr lang="es-CO" sz="3600" b="1" dirty="0"/>
            </a:br>
            <a:br>
              <a:rPr lang="es-CO" sz="3600" b="1" dirty="0"/>
            </a:br>
            <a:r>
              <a:rPr lang="es-CO" sz="3600" b="1" dirty="0"/>
              <a:t>Institución Educativa Alberto Elías </a:t>
            </a:r>
            <a:br>
              <a:rPr lang="es-CO" sz="3600" b="1" dirty="0"/>
            </a:br>
            <a:r>
              <a:rPr lang="es-CO" sz="3600" b="1" dirty="0"/>
              <a:t>Fernández Baena </a:t>
            </a:r>
          </a:p>
          <a:p>
            <a:r>
              <a:rPr lang="es-CO" sz="1900" b="1" dirty="0"/>
              <a:t>Cartagena de Indias, Abril 2019</a:t>
            </a:r>
          </a:p>
        </p:txBody>
      </p:sp>
    </p:spTree>
    <p:extLst>
      <p:ext uri="{BB962C8B-B14F-4D97-AF65-F5344CB8AC3E}">
        <p14:creationId xmlns:p14="http://schemas.microsoft.com/office/powerpoint/2010/main" val="2014145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3600" dirty="0"/>
              <a:t> RENDICIÓN DE CUENTAS  2018</a:t>
            </a:r>
          </a:p>
        </p:txBody>
      </p:sp>
      <p:sp>
        <p:nvSpPr>
          <p:cNvPr id="3" name="2 Marcador de contenido"/>
          <p:cNvSpPr>
            <a:spLocks noGrp="1"/>
          </p:cNvSpPr>
          <p:nvPr>
            <p:ph idx="1"/>
          </p:nvPr>
        </p:nvSpPr>
        <p:spPr>
          <a:xfrm>
            <a:off x="457200" y="2176264"/>
            <a:ext cx="8507288" cy="4421088"/>
          </a:xfrm>
        </p:spPr>
        <p:txBody>
          <a:bodyPr>
            <a:normAutofit fontScale="55000" lnSpcReduction="20000"/>
          </a:bodyPr>
          <a:lstStyle/>
          <a:p>
            <a:pPr marL="0" indent="0" algn="ctr">
              <a:buNone/>
            </a:pPr>
            <a:r>
              <a:rPr lang="es-CO" sz="3300" dirty="0">
                <a:latin typeface="Arial Black" panose="020B0A04020102020204" pitchFamily="34" charset="0"/>
              </a:rPr>
              <a:t>INSTITUCIÓN EDUCATIVA ALBERTO ELÍAS FERNÁNDEZ BAENA</a:t>
            </a:r>
          </a:p>
          <a:p>
            <a:pPr marL="0" indent="0" algn="ctr">
              <a:buNone/>
            </a:pPr>
            <a:endParaRPr lang="es-CO" sz="2800" dirty="0">
              <a:latin typeface="Arial Black" panose="020B0A04020102020204" pitchFamily="34" charset="0"/>
            </a:endParaRPr>
          </a:p>
          <a:p>
            <a:pPr marL="0" indent="0" algn="ctr">
              <a:buNone/>
            </a:pPr>
            <a:endParaRPr lang="es-CO" sz="2800" dirty="0">
              <a:latin typeface="Arial Black" panose="020B0A04020102020204" pitchFamily="34" charset="0"/>
            </a:endParaRPr>
          </a:p>
          <a:p>
            <a:pPr marL="0" indent="0">
              <a:buNone/>
            </a:pPr>
            <a:r>
              <a:rPr lang="es-CO" dirty="0"/>
              <a:t>ENTIDAD TERRITORIAL: 	CARTAGENA</a:t>
            </a:r>
          </a:p>
          <a:p>
            <a:pPr marL="0" indent="0">
              <a:buNone/>
            </a:pPr>
            <a:r>
              <a:rPr lang="es-CO" dirty="0"/>
              <a:t>DIRECCION:		BOSQUE AVENIDA BUENOIS AIRES Dg21 A No. 47-97</a:t>
            </a:r>
          </a:p>
          <a:p>
            <a:pPr marL="0" indent="0">
              <a:buNone/>
            </a:pPr>
            <a:r>
              <a:rPr lang="es-CO" dirty="0"/>
              <a:t>MODALIDAD:  		TECNICA</a:t>
            </a:r>
          </a:p>
          <a:p>
            <a:pPr marL="0" indent="0">
              <a:buNone/>
            </a:pPr>
            <a:r>
              <a:rPr lang="es-CO" dirty="0"/>
              <a:t>NATURALEZA: 		Oficial</a:t>
            </a:r>
          </a:p>
          <a:p>
            <a:pPr marL="0" indent="0">
              <a:buNone/>
            </a:pPr>
            <a:r>
              <a:rPr lang="es-CO" dirty="0"/>
              <a:t>CALENDARIO: 		A </a:t>
            </a:r>
          </a:p>
          <a:p>
            <a:pPr marL="0" indent="0">
              <a:buNone/>
            </a:pPr>
            <a:r>
              <a:rPr lang="es-CO" dirty="0"/>
              <a:t>JORNADA: 		UNICA ( con Plan de  contingencia)</a:t>
            </a:r>
          </a:p>
          <a:p>
            <a:pPr marL="0" indent="0">
              <a:buNone/>
            </a:pPr>
            <a:r>
              <a:rPr lang="es-CO" dirty="0"/>
              <a:t>CARÁCTER: 		Mixto </a:t>
            </a:r>
          </a:p>
          <a:p>
            <a:pPr marL="0" indent="0">
              <a:buNone/>
            </a:pPr>
            <a:endParaRPr lang="es-CO" dirty="0"/>
          </a:p>
          <a:p>
            <a:pPr marL="0" indent="0" algn="ctr">
              <a:buNone/>
            </a:pPr>
            <a:r>
              <a:rPr lang="es-ES" dirty="0"/>
              <a:t>Oficializada por resolución Nº 0702 del 07 OCT. De 2009 de Secretaria de Educación Distrital</a:t>
            </a:r>
            <a:endParaRPr lang="es-CO" dirty="0"/>
          </a:p>
          <a:p>
            <a:pPr marL="0" indent="0" algn="ctr">
              <a:buNone/>
            </a:pPr>
            <a:r>
              <a:rPr lang="es-ES" dirty="0"/>
              <a:t>Oficializada Jornada Única por Resolución 1617 del 26 de febrero 2015</a:t>
            </a:r>
            <a:endParaRPr lang="es-CO" dirty="0"/>
          </a:p>
          <a:p>
            <a:pPr marL="0" indent="0" algn="ctr">
              <a:buNone/>
            </a:pPr>
            <a:r>
              <a:rPr lang="es-CO" dirty="0"/>
              <a:t>EMAIL: </a:t>
            </a:r>
            <a:r>
              <a:rPr lang="es-CO" dirty="0">
                <a:hlinkClick r:id="rId2"/>
              </a:rPr>
              <a:t>dmarin@iefeba.edu.co</a:t>
            </a:r>
            <a:r>
              <a:rPr lang="es-CO" dirty="0"/>
              <a:t>   </a:t>
            </a:r>
            <a:r>
              <a:rPr lang="es-CO" dirty="0">
                <a:hlinkClick r:id="rId3"/>
              </a:rPr>
              <a:t>iefebarectora@Gmail.com</a:t>
            </a:r>
            <a:r>
              <a:rPr lang="es-CO" dirty="0"/>
              <a:t> </a:t>
            </a:r>
          </a:p>
          <a:p>
            <a:endParaRPr lang="es-CO" dirty="0"/>
          </a:p>
        </p:txBody>
      </p:sp>
    </p:spTree>
    <p:extLst>
      <p:ext uri="{BB962C8B-B14F-4D97-AF65-F5344CB8AC3E}">
        <p14:creationId xmlns:p14="http://schemas.microsoft.com/office/powerpoint/2010/main" val="284756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INTRODUCCIÓN</a:t>
            </a:r>
            <a:endParaRPr lang="es-CO" dirty="0"/>
          </a:p>
        </p:txBody>
      </p:sp>
      <p:sp>
        <p:nvSpPr>
          <p:cNvPr id="3" name="Marcador de contenido 2"/>
          <p:cNvSpPr>
            <a:spLocks noGrp="1"/>
          </p:cNvSpPr>
          <p:nvPr>
            <p:ph idx="1"/>
          </p:nvPr>
        </p:nvSpPr>
        <p:spPr>
          <a:xfrm>
            <a:off x="421392" y="1700808"/>
            <a:ext cx="8229600" cy="4421088"/>
          </a:xfrm>
        </p:spPr>
        <p:txBody>
          <a:bodyPr>
            <a:normAutofit/>
          </a:bodyPr>
          <a:lstStyle/>
          <a:p>
            <a:pPr marL="0" indent="0">
              <a:buNone/>
            </a:pPr>
            <a:r>
              <a:rPr lang="es-ES" sz="2000" dirty="0"/>
              <a:t>La Institución Educativa, Alberto Elías Fernández Baena, hace la rendición de cuentas, como proceso administrativo, donde comunica y explica, las acciones realizada en la vigencia 2018, teniendo en cuenta, que fue un año atípico, para esta IE, por las dificultades presentadas en su edificación, generando la suspensión del actividades académicas, que llevó al consejo directivo, declarar la emergencia Institucional. la rendición de cuenta  de esta IE, es realizada trimestralmente en consejo directivo, y a los entes de control, con las periocidad: mensual, trimestral y anual (físico y Virtual).</a:t>
            </a:r>
          </a:p>
          <a:p>
            <a:pPr marL="0" indent="0">
              <a:buNone/>
            </a:pPr>
            <a:r>
              <a:rPr lang="es-ES" sz="2000" dirty="0"/>
              <a:t>En la rendición de cuentas se informa, sobre las acciones y resultados producto de la gestión, siendo de doble </a:t>
            </a:r>
            <a:r>
              <a:rPr lang="es-ES" sz="2000" dirty="0" err="1"/>
              <a:t>via</a:t>
            </a:r>
            <a:r>
              <a:rPr lang="es-ES" sz="2000" dirty="0"/>
              <a:t>; </a:t>
            </a:r>
          </a:p>
          <a:p>
            <a:pPr>
              <a:buFont typeface="Wingdings" panose="05000000000000000000" pitchFamily="2" charset="2"/>
              <a:buChar char="ü"/>
            </a:pPr>
            <a:r>
              <a:rPr lang="es-ES" sz="2000" dirty="0"/>
              <a:t> Donde la Administración  informa responde por su gestión</a:t>
            </a:r>
          </a:p>
          <a:p>
            <a:pPr>
              <a:buFont typeface="Wingdings" panose="05000000000000000000" pitchFamily="2" charset="2"/>
              <a:buChar char="ü"/>
            </a:pPr>
            <a:r>
              <a:rPr lang="es-ES" sz="2000" dirty="0"/>
              <a:t>Y la comunidad educativa, tiene el derecho de ser informada y pedir explicación  sobre las gestiones adelantadas, por la administración</a:t>
            </a:r>
          </a:p>
          <a:p>
            <a:pPr>
              <a:buFont typeface="Wingdings" panose="05000000000000000000" pitchFamily="2" charset="2"/>
              <a:buChar char="ü"/>
            </a:pPr>
            <a:endParaRPr lang="es-ES" sz="2000" dirty="0"/>
          </a:p>
          <a:p>
            <a:pPr marL="0" indent="0">
              <a:buNone/>
            </a:pPr>
            <a:endParaRPr lang="es-CO" sz="2000" dirty="0"/>
          </a:p>
        </p:txBody>
      </p:sp>
    </p:spTree>
    <p:extLst>
      <p:ext uri="{BB962C8B-B14F-4D97-AF65-F5344CB8AC3E}">
        <p14:creationId xmlns:p14="http://schemas.microsoft.com/office/powerpoint/2010/main" val="628054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fontScale="90000"/>
          </a:bodyPr>
          <a:lstStyle/>
          <a:p>
            <a:br>
              <a:rPr lang="es-ES" dirty="0"/>
            </a:br>
            <a:r>
              <a:rPr lang="es-ES" dirty="0"/>
              <a:t>La rendición de cuentas tiene como fin:</a:t>
            </a:r>
            <a:br>
              <a:rPr lang="es-ES" dirty="0"/>
            </a:br>
            <a:endParaRPr lang="es-CO" dirty="0"/>
          </a:p>
        </p:txBody>
      </p:sp>
      <p:sp>
        <p:nvSpPr>
          <p:cNvPr id="5" name="Marcador de contenido 4"/>
          <p:cNvSpPr>
            <a:spLocks noGrp="1"/>
          </p:cNvSpPr>
          <p:nvPr>
            <p:ph idx="1"/>
          </p:nvPr>
        </p:nvSpPr>
        <p:spPr/>
        <p:txBody>
          <a:bodyPr>
            <a:normAutofit/>
          </a:bodyPr>
          <a:lstStyle/>
          <a:p>
            <a:r>
              <a:rPr lang="es-ES" sz="2000" dirty="0"/>
              <a:t>Informar los logros y retrocesos de la gestión y porque se han dado</a:t>
            </a:r>
          </a:p>
          <a:p>
            <a:r>
              <a:rPr lang="es-ES" sz="2000" dirty="0"/>
              <a:t>Producir y dar a conocer información sencilla y veras</a:t>
            </a:r>
          </a:p>
          <a:p>
            <a:r>
              <a:rPr lang="es-ES" sz="2000" dirty="0"/>
              <a:t>Informar y motivar a la comunidad Educativa, para que participen de lo publico.</a:t>
            </a:r>
          </a:p>
          <a:p>
            <a:pPr marL="0" indent="0" algn="ctr">
              <a:buNone/>
            </a:pPr>
            <a:r>
              <a:rPr lang="es-ES" sz="2000" b="1" dirty="0"/>
              <a:t>MARCO NORMATIVO</a:t>
            </a:r>
          </a:p>
          <a:p>
            <a:pPr marL="0" indent="0" algn="ctr">
              <a:buNone/>
            </a:pPr>
            <a:r>
              <a:rPr lang="es-ES" sz="2000" dirty="0"/>
              <a:t>La rendición de cuenta en Colombia, tiene su </a:t>
            </a:r>
            <a:r>
              <a:rPr lang="es-ES" sz="2000" dirty="0" err="1"/>
              <a:t>origrn</a:t>
            </a:r>
            <a:r>
              <a:rPr lang="es-ES" sz="2000" dirty="0"/>
              <a:t> en la Constitución política de 1991, </a:t>
            </a:r>
            <a:r>
              <a:rPr lang="es-ES" sz="2000" dirty="0" err="1"/>
              <a:t>Articulos</a:t>
            </a:r>
            <a:r>
              <a:rPr lang="es-ES" sz="2000" dirty="0"/>
              <a:t> 2, 103 y 270 y las leyes 715 de 2001, 1474 1450 de 2011 y el Decreto 4791 de 2008, donde se establece la obligatoriedad, de todas las organizaciones y entidades publicas de desarrollar su gestión con </a:t>
            </a:r>
            <a:r>
              <a:rPr lang="es-ES" sz="2000" dirty="0" err="1"/>
              <a:t>Democracio</a:t>
            </a:r>
            <a:r>
              <a:rPr lang="es-ES" sz="2000" dirty="0"/>
              <a:t> y transparencia</a:t>
            </a:r>
            <a:endParaRPr lang="es-CO" sz="2000" dirty="0"/>
          </a:p>
        </p:txBody>
      </p:sp>
    </p:spTree>
    <p:extLst>
      <p:ext uri="{BB962C8B-B14F-4D97-AF65-F5344CB8AC3E}">
        <p14:creationId xmlns:p14="http://schemas.microsoft.com/office/powerpoint/2010/main" val="46799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b="1" dirty="0"/>
              <a:t>PORCENTAJE DE ESTUDIANTES BENEFICIADOS CON GRATUIDAD </a:t>
            </a:r>
            <a:endParaRPr lang="es-CO" sz="3200" b="1" dirty="0"/>
          </a:p>
        </p:txBody>
      </p:sp>
      <p:sp>
        <p:nvSpPr>
          <p:cNvPr id="6" name="Marcador de contenido 5"/>
          <p:cNvSpPr>
            <a:spLocks noGrp="1"/>
          </p:cNvSpPr>
          <p:nvPr>
            <p:ph idx="1"/>
          </p:nvPr>
        </p:nvSpPr>
        <p:spPr/>
        <p:txBody>
          <a:bodyPr/>
          <a:lstStyle/>
          <a:p>
            <a:r>
              <a:rPr lang="es-ES" sz="2000" dirty="0"/>
              <a:t>La población Matriculada 2018 en la IE  fue 790 estudiantes, de los cuales finalizaron a pesar de la situación de emergencia Institucional, 724  Total beneficiario durante el año escolar, con un porcentaje de  91.64,% como se relacionan a continuación:</a:t>
            </a:r>
          </a:p>
          <a:p>
            <a:r>
              <a:rPr lang="es-ES" sz="2000" dirty="0"/>
              <a:t>Programa de aceleración 17 estudiantes  2.15%</a:t>
            </a:r>
          </a:p>
          <a:p>
            <a:r>
              <a:rPr lang="es-ES" sz="2000" dirty="0" err="1"/>
              <a:t>B.Primaria</a:t>
            </a:r>
            <a:r>
              <a:rPr lang="es-ES" sz="2000" dirty="0"/>
              <a:t> 176  estudiantes        22.27%</a:t>
            </a:r>
          </a:p>
          <a:p>
            <a:r>
              <a:rPr lang="es-ES" sz="2000" dirty="0"/>
              <a:t>B secundaria 345 Estudiantes       43.67%</a:t>
            </a:r>
          </a:p>
          <a:p>
            <a:r>
              <a:rPr lang="es-ES" sz="2000" dirty="0"/>
              <a:t>Media 157 Estudiantes  19.87%</a:t>
            </a:r>
          </a:p>
          <a:p>
            <a:r>
              <a:rPr lang="es-ES" sz="2000" dirty="0"/>
              <a:t>Preescolar 29 estudiantes  3.67%</a:t>
            </a:r>
          </a:p>
          <a:p>
            <a:endParaRPr lang="es-CO" dirty="0"/>
          </a:p>
        </p:txBody>
      </p:sp>
      <p:sp>
        <p:nvSpPr>
          <p:cNvPr id="8" name="Rectangle 1"/>
          <p:cNvSpPr>
            <a:spLocks noChangeArrowheads="1"/>
          </p:cNvSpPr>
          <p:nvPr/>
        </p:nvSpPr>
        <p:spPr bwMode="auto">
          <a:xfrm>
            <a:off x="-6512654" y="1239335"/>
            <a:ext cx="1011204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900" b="0" i="0" u="none" strike="noStrike" cap="none" normalizeH="0" baseline="0">
                <a:ln>
                  <a:noFill/>
                </a:ln>
                <a:solidFill>
                  <a:srgbClr val="000000"/>
                </a:solidFill>
                <a:effectLst/>
                <a:latin typeface="Calibri" panose="020F0502020204030204" pitchFamily="34" charset="0"/>
                <a:cs typeface="Calibri" panose="020F0502020204030204" pitchFamily="34" charset="0"/>
              </a:rPr>
              <a:t> </a:t>
            </a:r>
            <a:endParaRPr kumimoji="0" lang="es-CO" altLang="es-CO"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1800" b="0" i="0" u="none" strike="noStrike" cap="none" normalizeH="0" baseline="0">
                <a:ln>
                  <a:noFill/>
                </a:ln>
                <a:solidFill>
                  <a:schemeClr val="tx1"/>
                </a:solidFill>
                <a:effectLst/>
                <a:latin typeface="Arial" panose="020B0604020202020204" pitchFamily="34" charset="0"/>
              </a:rPr>
            </a:br>
            <a:endParaRPr kumimoji="0" lang="es-CO" altLang="es-CO" sz="1800" b="0" i="0" u="none" strike="noStrike" cap="none" normalizeH="0" baseline="0">
              <a:ln>
                <a:noFill/>
              </a:ln>
              <a:solidFill>
                <a:schemeClr val="tx1"/>
              </a:solidFill>
              <a:effectLst/>
              <a:latin typeface="Arial" panose="020B0604020202020204" pitchFamily="34" charset="0"/>
            </a:endParaRPr>
          </a:p>
        </p:txBody>
      </p:sp>
      <p:sp>
        <p:nvSpPr>
          <p:cNvPr id="10" name="Rectangle 1"/>
          <p:cNvSpPr>
            <a:spLocks noChangeArrowheads="1"/>
          </p:cNvSpPr>
          <p:nvPr/>
        </p:nvSpPr>
        <p:spPr bwMode="auto">
          <a:xfrm>
            <a:off x="-247958" y="15200"/>
            <a:ext cx="1011204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900" b="0" i="0" u="none" strike="noStrike" cap="none" normalizeH="0" baseline="0">
                <a:ln>
                  <a:noFill/>
                </a:ln>
                <a:solidFill>
                  <a:srgbClr val="000000"/>
                </a:solidFill>
                <a:effectLst/>
                <a:latin typeface="Calibri" panose="020F0502020204030204" pitchFamily="34" charset="0"/>
                <a:cs typeface="Calibri" panose="020F0502020204030204" pitchFamily="34" charset="0"/>
              </a:rPr>
              <a:t> </a:t>
            </a:r>
            <a:endParaRPr kumimoji="0" lang="es-CO" altLang="es-CO"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1800" b="0" i="0" u="none" strike="noStrike" cap="none" normalizeH="0" baseline="0">
                <a:ln>
                  <a:noFill/>
                </a:ln>
                <a:solidFill>
                  <a:schemeClr val="tx1"/>
                </a:solidFill>
                <a:effectLst/>
                <a:latin typeface="Arial" panose="020B0604020202020204" pitchFamily="34" charset="0"/>
              </a:rPr>
            </a:br>
            <a:endParaRPr kumimoji="0" lang="es-CO" altLang="es-CO"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48374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32656"/>
            <a:ext cx="8229600" cy="1224136"/>
          </a:xfrm>
        </p:spPr>
        <p:txBody>
          <a:bodyPr>
            <a:normAutofit/>
          </a:bodyPr>
          <a:lstStyle/>
          <a:p>
            <a:r>
              <a:rPr lang="es-ES" dirty="0"/>
              <a:t>CALIDAD</a:t>
            </a:r>
            <a:endParaRPr lang="es-CO" dirty="0"/>
          </a:p>
        </p:txBody>
      </p:sp>
      <p:sp>
        <p:nvSpPr>
          <p:cNvPr id="3" name="Marcador de contenido 2"/>
          <p:cNvSpPr>
            <a:spLocks noGrp="1"/>
          </p:cNvSpPr>
          <p:nvPr>
            <p:ph idx="1"/>
          </p:nvPr>
        </p:nvSpPr>
        <p:spPr>
          <a:xfrm>
            <a:off x="457200" y="1340768"/>
            <a:ext cx="8229600" cy="4896544"/>
          </a:xfrm>
        </p:spPr>
        <p:txBody>
          <a:bodyPr/>
          <a:lstStyle/>
          <a:p>
            <a:r>
              <a:rPr lang="es-ES" dirty="0"/>
              <a:t>Tasa de deserción </a:t>
            </a:r>
            <a:r>
              <a:rPr lang="es-ES" dirty="0" err="1"/>
              <a:t>intra</a:t>
            </a:r>
            <a:r>
              <a:rPr lang="es-ES" dirty="0"/>
              <a:t> anual en la IEFEBA:</a:t>
            </a:r>
          </a:p>
          <a:p>
            <a:endParaRPr lang="es-ES" dirty="0"/>
          </a:p>
          <a:p>
            <a:pPr marL="0" indent="0">
              <a:buNone/>
            </a:pPr>
            <a:r>
              <a:rPr lang="es-ES" dirty="0"/>
              <a:t> </a:t>
            </a:r>
            <a:endParaRPr lang="es-CO" dirty="0"/>
          </a:p>
        </p:txBody>
      </p:sp>
      <p:graphicFrame>
        <p:nvGraphicFramePr>
          <p:cNvPr id="4" name="Tabla 3"/>
          <p:cNvGraphicFramePr>
            <a:graphicFrameLocks noGrp="1"/>
          </p:cNvGraphicFramePr>
          <p:nvPr>
            <p:extLst>
              <p:ext uri="{D42A27DB-BD31-4B8C-83A1-F6EECF244321}">
                <p14:modId xmlns:p14="http://schemas.microsoft.com/office/powerpoint/2010/main" val="2642091046"/>
              </p:ext>
            </p:extLst>
          </p:nvPr>
        </p:nvGraphicFramePr>
        <p:xfrm>
          <a:off x="930964" y="1952585"/>
          <a:ext cx="7755836" cy="4291583"/>
        </p:xfrm>
        <a:graphic>
          <a:graphicData uri="http://schemas.openxmlformats.org/drawingml/2006/table">
            <a:tbl>
              <a:tblPr/>
              <a:tblGrid>
                <a:gridCol w="705076">
                  <a:extLst>
                    <a:ext uri="{9D8B030D-6E8A-4147-A177-3AD203B41FA5}">
                      <a16:colId xmlns:a16="http://schemas.microsoft.com/office/drawing/2014/main" val="20000"/>
                    </a:ext>
                  </a:extLst>
                </a:gridCol>
                <a:gridCol w="705076">
                  <a:extLst>
                    <a:ext uri="{9D8B030D-6E8A-4147-A177-3AD203B41FA5}">
                      <a16:colId xmlns:a16="http://schemas.microsoft.com/office/drawing/2014/main" val="20001"/>
                    </a:ext>
                  </a:extLst>
                </a:gridCol>
                <a:gridCol w="705076">
                  <a:extLst>
                    <a:ext uri="{9D8B030D-6E8A-4147-A177-3AD203B41FA5}">
                      <a16:colId xmlns:a16="http://schemas.microsoft.com/office/drawing/2014/main" val="20002"/>
                    </a:ext>
                  </a:extLst>
                </a:gridCol>
                <a:gridCol w="705076">
                  <a:extLst>
                    <a:ext uri="{9D8B030D-6E8A-4147-A177-3AD203B41FA5}">
                      <a16:colId xmlns:a16="http://schemas.microsoft.com/office/drawing/2014/main" val="20003"/>
                    </a:ext>
                  </a:extLst>
                </a:gridCol>
                <a:gridCol w="705076">
                  <a:extLst>
                    <a:ext uri="{9D8B030D-6E8A-4147-A177-3AD203B41FA5}">
                      <a16:colId xmlns:a16="http://schemas.microsoft.com/office/drawing/2014/main" val="20004"/>
                    </a:ext>
                  </a:extLst>
                </a:gridCol>
                <a:gridCol w="705076">
                  <a:extLst>
                    <a:ext uri="{9D8B030D-6E8A-4147-A177-3AD203B41FA5}">
                      <a16:colId xmlns:a16="http://schemas.microsoft.com/office/drawing/2014/main" val="20005"/>
                    </a:ext>
                  </a:extLst>
                </a:gridCol>
                <a:gridCol w="705076">
                  <a:extLst>
                    <a:ext uri="{9D8B030D-6E8A-4147-A177-3AD203B41FA5}">
                      <a16:colId xmlns:a16="http://schemas.microsoft.com/office/drawing/2014/main" val="20006"/>
                    </a:ext>
                  </a:extLst>
                </a:gridCol>
                <a:gridCol w="705076">
                  <a:extLst>
                    <a:ext uri="{9D8B030D-6E8A-4147-A177-3AD203B41FA5}">
                      <a16:colId xmlns:a16="http://schemas.microsoft.com/office/drawing/2014/main" val="20007"/>
                    </a:ext>
                  </a:extLst>
                </a:gridCol>
                <a:gridCol w="705076">
                  <a:extLst>
                    <a:ext uri="{9D8B030D-6E8A-4147-A177-3AD203B41FA5}">
                      <a16:colId xmlns:a16="http://schemas.microsoft.com/office/drawing/2014/main" val="20008"/>
                    </a:ext>
                  </a:extLst>
                </a:gridCol>
                <a:gridCol w="705076">
                  <a:extLst>
                    <a:ext uri="{9D8B030D-6E8A-4147-A177-3AD203B41FA5}">
                      <a16:colId xmlns:a16="http://schemas.microsoft.com/office/drawing/2014/main" val="20009"/>
                    </a:ext>
                  </a:extLst>
                </a:gridCol>
                <a:gridCol w="705076">
                  <a:extLst>
                    <a:ext uri="{9D8B030D-6E8A-4147-A177-3AD203B41FA5}">
                      <a16:colId xmlns:a16="http://schemas.microsoft.com/office/drawing/2014/main" val="20010"/>
                    </a:ext>
                  </a:extLst>
                </a:gridCol>
              </a:tblGrid>
              <a:tr h="250192">
                <a:tc gridSpan="11">
                  <a:txBody>
                    <a:bodyPr/>
                    <a:lstStyle/>
                    <a:p>
                      <a:pPr algn="ctr"/>
                      <a:r>
                        <a:rPr lang="es-ES" sz="1400" dirty="0">
                          <a:solidFill>
                            <a:srgbClr val="666666"/>
                          </a:solidFill>
                          <a:effectLst/>
                          <a:latin typeface="Calibri" panose="020F0502020204030204" pitchFamily="34" charset="0"/>
                        </a:rPr>
                        <a:t>Numero y Porcentaje por Nivel</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0"/>
                  </a:ext>
                </a:extLst>
              </a:tr>
              <a:tr h="815321">
                <a:tc>
                  <a:txBody>
                    <a:bodyPr/>
                    <a:lstStyle/>
                    <a:p>
                      <a:pPr algn="ctr"/>
                      <a:r>
                        <a:rPr lang="es-CO" sz="1400">
                          <a:solidFill>
                            <a:srgbClr val="666666"/>
                          </a:solidFill>
                          <a:effectLst/>
                          <a:latin typeface="Calibri" panose="020F0502020204030204" pitchFamily="34" charset="0"/>
                        </a:rPr>
                        <a:t>AÃ±o</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Nivel</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Aprobo</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Reprobo</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Desertores</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Traslado</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Total</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 Aprobacion</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 Reprobacion</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%Desercion</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tc>
                  <a:txBody>
                    <a:bodyPr/>
                    <a:lstStyle/>
                    <a:p>
                      <a:pPr algn="ctr"/>
                      <a:r>
                        <a:rPr lang="es-CO" sz="1400">
                          <a:solidFill>
                            <a:srgbClr val="666666"/>
                          </a:solidFill>
                          <a:effectLst/>
                          <a:latin typeface="Calibri" panose="020F0502020204030204" pitchFamily="34" charset="0"/>
                        </a:rPr>
                        <a:t>%Traslado</a:t>
                      </a:r>
                    </a:p>
                  </a:txBody>
                  <a:tcPr marL="70014" marR="70014"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5F5F5"/>
                    </a:solidFill>
                  </a:tcPr>
                </a:tc>
                <a:extLst>
                  <a:ext uri="{0D108BD9-81ED-4DB2-BD59-A6C34878D82A}">
                    <a16:rowId xmlns:a16="http://schemas.microsoft.com/office/drawing/2014/main" val="10001"/>
                  </a:ext>
                </a:extLst>
              </a:tr>
              <a:tr h="815321">
                <a:tc>
                  <a:txBody>
                    <a:bodyPr/>
                    <a:lstStyle/>
                    <a:p>
                      <a:pPr algn="ctr"/>
                      <a:r>
                        <a:rPr lang="es-CO" sz="1400">
                          <a:effectLst/>
                          <a:latin typeface="Calibri" panose="020F0502020204030204" pitchFamily="34" charset="0"/>
                        </a:rPr>
                        <a:t>2018</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ctr"/>
                      <a:r>
                        <a:rPr lang="es-CO" sz="1400">
                          <a:effectLst/>
                          <a:latin typeface="Calibri" panose="020F0502020204030204" pitchFamily="34" charset="0"/>
                        </a:rPr>
                        <a:t>Acel Aprendizaje</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17 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4 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21 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80.95 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0.00 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19.05</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0.00 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2"/>
                  </a:ext>
                </a:extLst>
              </a:tr>
              <a:tr h="626944">
                <a:tc>
                  <a:txBody>
                    <a:bodyPr/>
                    <a:lstStyle/>
                    <a:p>
                      <a:pPr algn="ctr"/>
                      <a:r>
                        <a:rPr lang="es-CO" sz="1400">
                          <a:effectLst/>
                          <a:latin typeface="Calibri" panose="020F0502020204030204" pitchFamily="34" charset="0"/>
                        </a:rPr>
                        <a:t>2018</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ctr"/>
                      <a:r>
                        <a:rPr lang="es-CO" sz="1400">
                          <a:effectLst/>
                          <a:latin typeface="Calibri" panose="020F0502020204030204" pitchFamily="34" charset="0"/>
                        </a:rPr>
                        <a:t>B. Primaria</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170 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6 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16 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3 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195 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87.18 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3.08 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8.21</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1.54 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3"/>
                  </a:ext>
                </a:extLst>
              </a:tr>
              <a:tr h="815321">
                <a:tc>
                  <a:txBody>
                    <a:bodyPr/>
                    <a:lstStyle/>
                    <a:p>
                      <a:pPr algn="ctr"/>
                      <a:r>
                        <a:rPr lang="es-CO" sz="1400">
                          <a:effectLst/>
                          <a:latin typeface="Calibri" panose="020F0502020204030204" pitchFamily="34" charset="0"/>
                        </a:rPr>
                        <a:t>2018</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ctr"/>
                      <a:r>
                        <a:rPr lang="es-CO" sz="1400">
                          <a:effectLst/>
                          <a:latin typeface="Calibri" panose="020F0502020204030204" pitchFamily="34" charset="0"/>
                        </a:rPr>
                        <a:t>B. Secundaria</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301 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44 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17 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363 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82.92 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12.12 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4.68</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0.28 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4"/>
                  </a:ext>
                </a:extLst>
              </a:tr>
              <a:tr h="438568">
                <a:tc>
                  <a:txBody>
                    <a:bodyPr/>
                    <a:lstStyle/>
                    <a:p>
                      <a:pPr algn="ctr"/>
                      <a:r>
                        <a:rPr lang="es-CO" sz="1400">
                          <a:effectLst/>
                          <a:latin typeface="Calibri" panose="020F0502020204030204" pitchFamily="34" charset="0"/>
                        </a:rPr>
                        <a:t>2018</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ctr"/>
                      <a:r>
                        <a:rPr lang="es-CO" sz="1400">
                          <a:effectLst/>
                          <a:latin typeface="Calibri" panose="020F0502020204030204" pitchFamily="34" charset="0"/>
                        </a:rPr>
                        <a:t>Media</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137 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20 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2 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169 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81.07 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11.83 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5.92</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1.18 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5"/>
                  </a:ext>
                </a:extLst>
              </a:tr>
              <a:tr h="438568">
                <a:tc>
                  <a:txBody>
                    <a:bodyPr/>
                    <a:lstStyle/>
                    <a:p>
                      <a:pPr algn="ctr"/>
                      <a:r>
                        <a:rPr lang="es-CO" sz="1400">
                          <a:effectLst/>
                          <a:latin typeface="Calibri" panose="020F0502020204030204" pitchFamily="34" charset="0"/>
                        </a:rPr>
                        <a:t>2018</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ctr"/>
                      <a:r>
                        <a:rPr lang="es-CO" sz="1400">
                          <a:effectLst/>
                          <a:latin typeface="Calibri" panose="020F0502020204030204" pitchFamily="34" charset="0"/>
                        </a:rPr>
                        <a:t>Preescolar</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29 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12 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1 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42 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69.05 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0.00 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a:effectLst/>
                          <a:latin typeface="Calibri" panose="020F0502020204030204" pitchFamily="34" charset="0"/>
                        </a:rPr>
                        <a:t>28.57</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pPr algn="r"/>
                      <a:r>
                        <a:rPr lang="es-CO" sz="1400" dirty="0">
                          <a:effectLst/>
                          <a:latin typeface="Calibri" panose="020F0502020204030204" pitchFamily="34" charset="0"/>
                        </a:rPr>
                        <a:t>2.38 </a:t>
                      </a:r>
                    </a:p>
                  </a:txBody>
                  <a:tcPr marL="36466" marR="36466" marT="35007" marB="35007"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Rectangle 1"/>
          <p:cNvSpPr>
            <a:spLocks noChangeArrowheads="1"/>
          </p:cNvSpPr>
          <p:nvPr/>
        </p:nvSpPr>
        <p:spPr bwMode="auto">
          <a:xfrm>
            <a:off x="931613" y="2065390"/>
            <a:ext cx="1105011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900" b="0" i="0" u="none" strike="noStrike" cap="none" normalizeH="0" baseline="0">
                <a:ln>
                  <a:noFill/>
                </a:ln>
                <a:solidFill>
                  <a:srgbClr val="000000"/>
                </a:solidFill>
                <a:effectLst/>
                <a:latin typeface="Calibri" panose="020F0502020204030204" pitchFamily="34" charset="0"/>
                <a:cs typeface="Calibri" panose="020F0502020204030204" pitchFamily="34" charset="0"/>
              </a:rPr>
              <a:t> </a:t>
            </a:r>
            <a:endParaRPr kumimoji="0" lang="es-CO" altLang="es-CO"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6502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O" dirty="0"/>
              <a:t>Porcentaje de educadores</a:t>
            </a:r>
            <a:r>
              <a:rPr lang="es-ES" dirty="0"/>
              <a:t>participando en el plan de formación</a:t>
            </a:r>
            <a:r>
              <a:rPr lang="es-CO" dirty="0"/>
              <a:t> </a:t>
            </a:r>
          </a:p>
        </p:txBody>
      </p:sp>
      <p:sp>
        <p:nvSpPr>
          <p:cNvPr id="3" name="Marcador de contenido 2"/>
          <p:cNvSpPr>
            <a:spLocks noGrp="1"/>
          </p:cNvSpPr>
          <p:nvPr>
            <p:ph idx="1"/>
          </p:nvPr>
        </p:nvSpPr>
        <p:spPr/>
        <p:txBody>
          <a:bodyPr/>
          <a:lstStyle/>
          <a:p>
            <a:r>
              <a:rPr lang="es-ES" dirty="0"/>
              <a:t>6 docentes graduados de Magister en educación, por la sed</a:t>
            </a:r>
          </a:p>
          <a:p>
            <a:r>
              <a:rPr lang="es-ES" dirty="0"/>
              <a:t>100% de docentes capacitados por el programa todos aprender en integración curricular y planeación de la misma</a:t>
            </a:r>
            <a:endParaRPr lang="es-CO" dirty="0"/>
          </a:p>
        </p:txBody>
      </p:sp>
    </p:spTree>
    <p:extLst>
      <p:ext uri="{BB962C8B-B14F-4D97-AF65-F5344CB8AC3E}">
        <p14:creationId xmlns:p14="http://schemas.microsoft.com/office/powerpoint/2010/main" val="1245409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INOVACION Y PERTINENCIA</a:t>
            </a:r>
            <a:endParaRPr lang="es-CO" dirty="0"/>
          </a:p>
        </p:txBody>
      </p:sp>
      <p:sp>
        <p:nvSpPr>
          <p:cNvPr id="3" name="Marcador de contenido 2"/>
          <p:cNvSpPr>
            <a:spLocks noGrp="1"/>
          </p:cNvSpPr>
          <p:nvPr>
            <p:ph idx="1"/>
          </p:nvPr>
        </p:nvSpPr>
        <p:spPr/>
        <p:txBody>
          <a:bodyPr>
            <a:normAutofit fontScale="92500" lnSpcReduction="10000"/>
          </a:bodyPr>
          <a:lstStyle/>
          <a:p>
            <a:r>
              <a:rPr lang="es-ES" b="1" dirty="0"/>
              <a:t>NÚMERO DE ESTUDIANTES PROMEDIO POR COMPUTADOR EN EL ESTABLECIMIENTO EDUCATIVO</a:t>
            </a:r>
          </a:p>
          <a:p>
            <a:r>
              <a:rPr lang="es-ES" dirty="0"/>
              <a:t>La institución educativa, cuenta con una excelente dotación tecnológica, que cada  2,06 estudiantes ocupan un computador, si de manera simultanea son utilizados; lo que quiere decir, que en clase de tecnología, cada estudiante utiliza un computador. </a:t>
            </a:r>
            <a:endParaRPr lang="es-CO" dirty="0"/>
          </a:p>
        </p:txBody>
      </p:sp>
    </p:spTree>
    <p:extLst>
      <p:ext uri="{BB962C8B-B14F-4D97-AF65-F5344CB8AC3E}">
        <p14:creationId xmlns:p14="http://schemas.microsoft.com/office/powerpoint/2010/main" val="2659447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484784"/>
            <a:ext cx="8229600" cy="576064"/>
          </a:xfrm>
        </p:spPr>
        <p:txBody>
          <a:bodyPr>
            <a:normAutofit fontScale="90000"/>
          </a:bodyPr>
          <a:lstStyle/>
          <a:p>
            <a:r>
              <a:rPr lang="es-ES" dirty="0"/>
              <a:t>Porcentaje de matrícula con acceso a internet</a:t>
            </a:r>
            <a:br>
              <a:rPr lang="es-CO" dirty="0"/>
            </a:br>
            <a:endParaRPr lang="es-CO" dirty="0"/>
          </a:p>
        </p:txBody>
      </p:sp>
      <p:sp>
        <p:nvSpPr>
          <p:cNvPr id="3" name="Marcador de contenido 2"/>
          <p:cNvSpPr>
            <a:spLocks noGrp="1"/>
          </p:cNvSpPr>
          <p:nvPr>
            <p:ph idx="1"/>
          </p:nvPr>
        </p:nvSpPr>
        <p:spPr/>
        <p:txBody>
          <a:bodyPr/>
          <a:lstStyle/>
          <a:p>
            <a:r>
              <a:rPr lang="es-ES" dirty="0"/>
              <a:t>La población escolar en clase de informática, poseen el 100% de internet,</a:t>
            </a:r>
          </a:p>
          <a:p>
            <a:r>
              <a:rPr lang="es-ES" dirty="0"/>
              <a:t> De La población escolar matriculada  utiliza el internet, por clase el 0.3%, el resto de la población escolar, no cuenta con internet, en las aulas de clases.</a:t>
            </a:r>
            <a:endParaRPr lang="es-CO" dirty="0"/>
          </a:p>
        </p:txBody>
      </p:sp>
    </p:spTree>
    <p:extLst>
      <p:ext uri="{BB962C8B-B14F-4D97-AF65-F5344CB8AC3E}">
        <p14:creationId xmlns:p14="http://schemas.microsoft.com/office/powerpoint/2010/main" val="194504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548680"/>
            <a:ext cx="7994848" cy="1280890"/>
          </a:xfrm>
        </p:spPr>
        <p:txBody>
          <a:bodyPr>
            <a:normAutofit/>
          </a:bodyPr>
          <a:lstStyle/>
          <a:p>
            <a:pPr algn="ctr"/>
            <a:r>
              <a:rPr lang="es-CO" sz="3600" dirty="0"/>
              <a:t>1. Proyecto Educativo   Institucional. </a:t>
            </a:r>
            <a:r>
              <a:rPr lang="es-CO" sz="2400" dirty="0">
                <a:solidFill>
                  <a:srgbClr val="FF0000"/>
                </a:solidFill>
              </a:rPr>
              <a:t>1/4</a:t>
            </a:r>
          </a:p>
        </p:txBody>
      </p:sp>
      <p:sp>
        <p:nvSpPr>
          <p:cNvPr id="3" name="2 Marcador de contenido"/>
          <p:cNvSpPr>
            <a:spLocks noGrp="1"/>
          </p:cNvSpPr>
          <p:nvPr>
            <p:ph idx="1"/>
          </p:nvPr>
        </p:nvSpPr>
        <p:spPr>
          <a:xfrm>
            <a:off x="179512" y="1772816"/>
            <a:ext cx="8640960" cy="4109520"/>
          </a:xfrm>
        </p:spPr>
        <p:txBody>
          <a:bodyPr>
            <a:noAutofit/>
          </a:bodyPr>
          <a:lstStyle/>
          <a:p>
            <a:pPr marL="0" indent="0" algn="just">
              <a:buNone/>
            </a:pPr>
            <a:r>
              <a:rPr lang="es-CO" sz="2800" dirty="0"/>
              <a:t>LOGROS:</a:t>
            </a:r>
          </a:p>
          <a:p>
            <a:pPr algn="just">
              <a:buFont typeface="Wingdings" panose="05000000000000000000" pitchFamily="2" charset="2"/>
              <a:buChar char="Ø"/>
            </a:pPr>
            <a:r>
              <a:rPr lang="es-ES" sz="2800" dirty="0"/>
              <a:t>Pagina web Institucional (iefeba.edu.co)</a:t>
            </a:r>
          </a:p>
          <a:p>
            <a:pPr algn="just">
              <a:buFont typeface="Wingdings" panose="05000000000000000000" pitchFamily="2" charset="2"/>
              <a:buChar char="Ø"/>
            </a:pPr>
            <a:r>
              <a:rPr lang="es-ES" sz="2800" dirty="0"/>
              <a:t>Actualización del manual de convivencia, con la ley 1620</a:t>
            </a:r>
          </a:p>
          <a:p>
            <a:pPr algn="just">
              <a:buFont typeface="Wingdings" panose="05000000000000000000" pitchFamily="2" charset="2"/>
              <a:buChar char="Ø"/>
            </a:pPr>
            <a:r>
              <a:rPr lang="es-ES" sz="2800" dirty="0"/>
              <a:t>Integración de proyectos transversales en el PROYECTO LEO para construir ciudadanía</a:t>
            </a:r>
          </a:p>
          <a:p>
            <a:pPr algn="just">
              <a:buFont typeface="Wingdings" panose="05000000000000000000" pitchFamily="2" charset="2"/>
              <a:buChar char="Ø"/>
            </a:pPr>
            <a:r>
              <a:rPr lang="es-ES" sz="2800" dirty="0"/>
              <a:t>Nuevos proyectos: Rescate de la historia de la IE, Ruta pre saber institucional entre otros</a:t>
            </a:r>
          </a:p>
          <a:p>
            <a:pPr marL="0" indent="0" algn="just">
              <a:buNone/>
            </a:pPr>
            <a:endParaRPr lang="es-ES" sz="2800" dirty="0"/>
          </a:p>
          <a:p>
            <a:pPr algn="just">
              <a:buFont typeface="Wingdings" panose="05000000000000000000" pitchFamily="2" charset="2"/>
              <a:buChar char="Ø"/>
            </a:pPr>
            <a:endParaRPr lang="es-CO" sz="2800" dirty="0"/>
          </a:p>
          <a:p>
            <a:pPr algn="just">
              <a:buNone/>
            </a:pPr>
            <a:endParaRPr lang="es-CO" sz="1400" dirty="0"/>
          </a:p>
          <a:p>
            <a:pPr marL="0" indent="0" algn="just">
              <a:buNone/>
            </a:pPr>
            <a:endParaRPr lang="es-CO" sz="1800" dirty="0"/>
          </a:p>
        </p:txBody>
      </p:sp>
    </p:spTree>
    <p:extLst>
      <p:ext uri="{BB962C8B-B14F-4D97-AF65-F5344CB8AC3E}">
        <p14:creationId xmlns:p14="http://schemas.microsoft.com/office/powerpoint/2010/main" val="63507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700808"/>
            <a:ext cx="8229600" cy="4608512"/>
          </a:xfrm>
        </p:spPr>
        <p:txBody>
          <a:bodyPr>
            <a:normAutofit lnSpcReduction="10000"/>
          </a:bodyPr>
          <a:lstStyle/>
          <a:p>
            <a:pPr algn="just">
              <a:buNone/>
            </a:pPr>
            <a:r>
              <a:rPr lang="es-CO" sz="3800" dirty="0"/>
              <a:t>LOGROS:</a:t>
            </a:r>
            <a:endParaRPr lang="es-CO" dirty="0"/>
          </a:p>
          <a:p>
            <a:pPr algn="just"/>
            <a:r>
              <a:rPr lang="es-CO" dirty="0"/>
              <a:t>Adquisición de equipos 2018 ( fotocopiadora e impresora a color)</a:t>
            </a:r>
          </a:p>
          <a:p>
            <a:pPr lvl="0" algn="just"/>
            <a:r>
              <a:rPr lang="es-ES" dirty="0"/>
              <a:t>Mantener hasta el final del año escolar2018  la población escolar en 91,64%, Mediante el vinculo pedagógico, (entrega de talleres, al estar por fuera de las aulas de clases por las dificultades de </a:t>
            </a:r>
            <a:r>
              <a:rPr lang="es-ES" dirty="0" err="1"/>
              <a:t>infraestructur.a</a:t>
            </a:r>
            <a:endParaRPr lang="es-CO" dirty="0"/>
          </a:p>
          <a:p>
            <a:pPr marL="0" lvl="0" indent="0" algn="just">
              <a:buNone/>
            </a:pPr>
            <a:r>
              <a:rPr lang="es-CO" dirty="0"/>
              <a:t> </a:t>
            </a:r>
          </a:p>
          <a:p>
            <a:pPr lvl="0" algn="just"/>
            <a:endParaRPr lang="es-CO" dirty="0"/>
          </a:p>
          <a:p>
            <a:pPr marL="0" lvl="0" indent="0" algn="just">
              <a:buNone/>
            </a:pPr>
            <a:endParaRPr lang="es-CO" dirty="0"/>
          </a:p>
          <a:p>
            <a:endParaRPr lang="es-CO" dirty="0"/>
          </a:p>
        </p:txBody>
      </p:sp>
      <p:sp>
        <p:nvSpPr>
          <p:cNvPr id="4" name="1 Título"/>
          <p:cNvSpPr>
            <a:spLocks noGrp="1"/>
          </p:cNvSpPr>
          <p:nvPr>
            <p:ph type="title"/>
          </p:nvPr>
        </p:nvSpPr>
        <p:spPr>
          <a:xfrm>
            <a:off x="539552" y="404664"/>
            <a:ext cx="7994848" cy="1280890"/>
          </a:xfrm>
        </p:spPr>
        <p:txBody>
          <a:bodyPr>
            <a:normAutofit/>
          </a:bodyPr>
          <a:lstStyle/>
          <a:p>
            <a:pPr algn="ctr"/>
            <a:r>
              <a:rPr lang="es-CO" sz="3600" dirty="0"/>
              <a:t>1. Proyecto Educativo   Institucional. </a:t>
            </a:r>
            <a:r>
              <a:rPr lang="es-CO" sz="2400" dirty="0">
                <a:solidFill>
                  <a:srgbClr val="FF0000"/>
                </a:solidFill>
              </a:rPr>
              <a:t>2/4</a:t>
            </a:r>
          </a:p>
        </p:txBody>
      </p:sp>
    </p:spTree>
    <p:extLst>
      <p:ext uri="{BB962C8B-B14F-4D97-AF65-F5344CB8AC3E}">
        <p14:creationId xmlns:p14="http://schemas.microsoft.com/office/powerpoint/2010/main" val="1181644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2880" y="920898"/>
            <a:ext cx="8229600" cy="868660"/>
          </a:xfrm>
        </p:spPr>
        <p:txBody>
          <a:bodyPr>
            <a:normAutofit fontScale="90000"/>
          </a:bodyPr>
          <a:lstStyle/>
          <a:p>
            <a:pPr lvl="0"/>
            <a:r>
              <a:rPr lang="es-CO" sz="3100" b="1" dirty="0"/>
              <a:t>Mejoramiento de la convivencia Escolar, actividades lúdicas, comunidades escolares</a:t>
            </a:r>
            <a:r>
              <a:rPr lang="es-CO" b="1" dirty="0"/>
              <a:t>, </a:t>
            </a:r>
            <a:r>
              <a:rPr lang="es-CO" sz="3100" b="1" dirty="0"/>
              <a:t>vivencia de valores</a:t>
            </a:r>
            <a:br>
              <a:rPr lang="es-CO" b="1" dirty="0"/>
            </a:br>
            <a:endParaRPr lang="es-CO" b="1" dirty="0"/>
          </a:p>
        </p:txBody>
      </p:sp>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489348"/>
            <a:ext cx="4499992" cy="2188641"/>
          </a:xfr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77988"/>
            <a:ext cx="4499992" cy="2322761"/>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9688" y="1401145"/>
            <a:ext cx="4466808" cy="2188639"/>
          </a:xfrm>
          <a:prstGeom prst="rect">
            <a:avLst/>
          </a:prstGeom>
        </p:spPr>
      </p:pic>
      <p:pic>
        <p:nvPicPr>
          <p:cNvPr id="7" name="Imagen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4020" y="3573016"/>
            <a:ext cx="4272476" cy="2599184"/>
          </a:xfrm>
          <a:prstGeom prst="rect">
            <a:avLst/>
          </a:prstGeom>
        </p:spPr>
      </p:pic>
    </p:spTree>
    <p:extLst>
      <p:ext uri="{BB962C8B-B14F-4D97-AF65-F5344CB8AC3E}">
        <p14:creationId xmlns:p14="http://schemas.microsoft.com/office/powerpoint/2010/main" val="1645506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0"/>
            <a:ext cx="8229600" cy="1340768"/>
          </a:xfrm>
        </p:spPr>
        <p:txBody>
          <a:bodyPr/>
          <a:lstStyle/>
          <a:p>
            <a:r>
              <a:rPr lang="es-ES" dirty="0"/>
              <a:t>Logros:</a:t>
            </a:r>
            <a:endParaRPr lang="es-CO" dirty="0"/>
          </a:p>
        </p:txBody>
      </p:sp>
      <p:sp>
        <p:nvSpPr>
          <p:cNvPr id="3" name="Marcador de contenido 2"/>
          <p:cNvSpPr>
            <a:spLocks noGrp="1"/>
          </p:cNvSpPr>
          <p:nvPr>
            <p:ph idx="1"/>
          </p:nvPr>
        </p:nvSpPr>
        <p:spPr>
          <a:xfrm>
            <a:off x="457200" y="1124744"/>
            <a:ext cx="8229600" cy="5400600"/>
          </a:xfrm>
        </p:spPr>
        <p:txBody>
          <a:bodyPr/>
          <a:lstStyle/>
          <a:p>
            <a:r>
              <a:rPr lang="es-ES" dirty="0"/>
              <a:t>Mantener la unidad  de lucha institucional ante las dificultades presentadas en la IEFEBA en el año 2018 </a:t>
            </a:r>
            <a:r>
              <a:rPr lang="es-ES" b="1" dirty="0"/>
              <a:t>TODO POR EL FERNANDEZ</a:t>
            </a:r>
          </a:p>
          <a:p>
            <a:endParaRPr lang="es-ES" dirty="0"/>
          </a:p>
          <a:p>
            <a:endParaRPr lang="es-CO"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2636912"/>
            <a:ext cx="6264696" cy="3535288"/>
          </a:xfrm>
          <a:prstGeom prst="rect">
            <a:avLst/>
          </a:prstGeom>
        </p:spPr>
      </p:pic>
    </p:spTree>
    <p:extLst>
      <p:ext uri="{BB962C8B-B14F-4D97-AF65-F5344CB8AC3E}">
        <p14:creationId xmlns:p14="http://schemas.microsoft.com/office/powerpoint/2010/main" val="2694093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43408"/>
            <a:ext cx="8229600" cy="1368152"/>
          </a:xfrm>
        </p:spPr>
        <p:txBody>
          <a:bodyPr/>
          <a:lstStyle/>
          <a:p>
            <a:r>
              <a:rPr lang="es-ES" dirty="0"/>
              <a:t>LOGROS:</a:t>
            </a:r>
            <a:endParaRPr lang="es-CO" dirty="0"/>
          </a:p>
        </p:txBody>
      </p:sp>
      <p:sp>
        <p:nvSpPr>
          <p:cNvPr id="3" name="Marcador de contenido 2"/>
          <p:cNvSpPr>
            <a:spLocks noGrp="1"/>
          </p:cNvSpPr>
          <p:nvPr>
            <p:ph idx="1"/>
          </p:nvPr>
        </p:nvSpPr>
        <p:spPr>
          <a:xfrm>
            <a:off x="457200" y="620688"/>
            <a:ext cx="8229600" cy="5760640"/>
          </a:xfrm>
        </p:spPr>
        <p:txBody>
          <a:bodyPr/>
          <a:lstStyle/>
          <a:p>
            <a:r>
              <a:rPr lang="es-ES" dirty="0"/>
              <a:t>La Atención de la comunidad educativa los medios de comunicación, SUDEB, y autoridades Distritales </a:t>
            </a:r>
          </a:p>
          <a:p>
            <a:endParaRPr lang="es-CO"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060848"/>
            <a:ext cx="4608512" cy="144016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133" y="1988840"/>
            <a:ext cx="4283968" cy="1728192"/>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622" y="3429000"/>
            <a:ext cx="4608512" cy="1800200"/>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3695729"/>
            <a:ext cx="4283968" cy="2715216"/>
          </a:xfrm>
          <a:prstGeom prst="rect">
            <a:avLst/>
          </a:prstGeom>
        </p:spPr>
      </p:pic>
      <p:pic>
        <p:nvPicPr>
          <p:cNvPr id="9" name="Imagen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723" y="5053337"/>
            <a:ext cx="4629409" cy="1951112"/>
          </a:xfrm>
          <a:prstGeom prst="rect">
            <a:avLst/>
          </a:prstGeom>
        </p:spPr>
      </p:pic>
    </p:spTree>
    <p:extLst>
      <p:ext uri="{BB962C8B-B14F-4D97-AF65-F5344CB8AC3E}">
        <p14:creationId xmlns:p14="http://schemas.microsoft.com/office/powerpoint/2010/main" val="1050923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 y="451061"/>
            <a:ext cx="8229600" cy="1143000"/>
          </a:xfrm>
        </p:spPr>
        <p:txBody>
          <a:bodyPr>
            <a:noAutofit/>
          </a:bodyPr>
          <a:lstStyle/>
          <a:p>
            <a:r>
              <a:rPr lang="es-ES" sz="2800" b="1" dirty="0"/>
              <a:t>LOGROS:</a:t>
            </a:r>
            <a:br>
              <a:rPr lang="es-ES" sz="2800" b="1" dirty="0"/>
            </a:br>
            <a:r>
              <a:rPr lang="es-ES" sz="2800" b="1" dirty="0"/>
              <a:t>intervención por parte de la SED bloque 1 bloque 2 y traslado de la IEFEBA a l Universidad Antonio Nariño</a:t>
            </a:r>
            <a:endParaRPr lang="es-CO" sz="2800" b="1" dirty="0"/>
          </a:p>
        </p:txBody>
      </p:sp>
      <p:pic>
        <p:nvPicPr>
          <p:cNvPr id="4" name="Marcador de contenido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686" y="1594061"/>
            <a:ext cx="4202134" cy="2555019"/>
          </a:xfr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1594062"/>
            <a:ext cx="4932040" cy="2555018"/>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149080"/>
            <a:ext cx="5580112" cy="2599184"/>
          </a:xfrm>
          <a:prstGeom prst="rect">
            <a:avLst/>
          </a:prstGeom>
        </p:spPr>
      </p:pic>
    </p:spTree>
    <p:extLst>
      <p:ext uri="{BB962C8B-B14F-4D97-AF65-F5344CB8AC3E}">
        <p14:creationId xmlns:p14="http://schemas.microsoft.com/office/powerpoint/2010/main" val="4057466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560" y="-315416"/>
            <a:ext cx="8229600" cy="1800200"/>
          </a:xfrm>
        </p:spPr>
        <p:txBody>
          <a:bodyPr/>
          <a:lstStyle/>
          <a:p>
            <a:r>
              <a:rPr lang="es-ES" dirty="0"/>
              <a:t>Logros académicos</a:t>
            </a:r>
            <a:br>
              <a:rPr lang="es-ES" dirty="0"/>
            </a:br>
            <a:r>
              <a:rPr lang="es-ES" dirty="0"/>
              <a:t>Beca PILO VA Mañana dorada</a:t>
            </a:r>
            <a:endParaRPr lang="es-CO" dirty="0"/>
          </a:p>
        </p:txBody>
      </p:sp>
      <p:pic>
        <p:nvPicPr>
          <p:cNvPr id="10" name="Marcador de contenido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64681" y="1225938"/>
            <a:ext cx="2736302" cy="2821952"/>
          </a:xfrm>
        </p:spPr>
      </p:pic>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983002" y="1104067"/>
            <a:ext cx="2745948" cy="3024336"/>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05065"/>
            <a:ext cx="2843808" cy="3031231"/>
          </a:xfrm>
          <a:prstGeom prst="rect">
            <a:avLst/>
          </a:prstGeom>
        </p:spPr>
      </p:pic>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4905" y="1116475"/>
            <a:ext cx="3024491" cy="2888590"/>
          </a:xfrm>
          <a:prstGeom prst="rect">
            <a:avLst/>
          </a:prstGeom>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3808" y="4050766"/>
            <a:ext cx="3051097" cy="3103238"/>
          </a:xfrm>
          <a:prstGeom prst="rect">
            <a:avLst/>
          </a:prstGeom>
        </p:spPr>
      </p:pic>
      <p:pic>
        <p:nvPicPr>
          <p:cNvPr id="15" name="Imagen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82602" y="4066622"/>
            <a:ext cx="3249095" cy="3087382"/>
          </a:xfrm>
          <a:prstGeom prst="rect">
            <a:avLst/>
          </a:prstGeom>
        </p:spPr>
      </p:pic>
    </p:spTree>
    <p:extLst>
      <p:ext uri="{BB962C8B-B14F-4D97-AF65-F5344CB8AC3E}">
        <p14:creationId xmlns:p14="http://schemas.microsoft.com/office/powerpoint/2010/main" val="2117298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60648"/>
            <a:ext cx="8229600" cy="1143000"/>
          </a:xfrm>
        </p:spPr>
        <p:txBody>
          <a:bodyPr/>
          <a:lstStyle/>
          <a:p>
            <a:r>
              <a:rPr lang="es-ES" dirty="0"/>
              <a:t>LOGROS ACADEMICOS</a:t>
            </a:r>
            <a:endParaRPr lang="es-CO" dirty="0"/>
          </a:p>
        </p:txBody>
      </p:sp>
      <p:pic>
        <p:nvPicPr>
          <p:cNvPr id="4098" name="Picture 2" descr="https://lh3.googleusercontent.com/UYw0WW7soQIILSPwQ1pqFfd4u4OUvK2o5TAiFpeF2d8jcp47zX-fy2Xr--J5nvhG43wCoWVQbnUyMFQ1oIMKl87V-Si1xDh1RXRL--VViFBQOX4ra0fQWDgp4GeuGLVGpmG1ZPy3ZFvoRNS6FOsI5EaWm96d5dVrKqmqaO9IbVSFak-31_4J--SGo3neE0iaGU3Bc0lVIkOZQUTq2T4iTAX4609ebbV_MGtZq7uqC5lvzAAiorxWH0Aehj-cHOfb6qUnZs91_OqO3QvtKYShWP_enFcTcltDjtUP_5zGdP0YmW1_TBsLJvVDTg6dnPqYuXf22KZIpQRUI-xXhAel-AU6hw4aTxSwaVIZNzWE816uZIHLwIO5G5iPCMp9QQYm5cs-haHpaYe_gW07Nv79OKuZdKkvHJ1gP56jcuP4eUNAB6nijSTrnv_LeXjX5I2v7wzAX4ChxSJPXI78mQD2TSDKEFxPdkxvSTkOJMzAuUI4R45-YZxFyIeLWF9sw4TlsRF03NtE6pVv6sVXUB3VPmfqWWvB2OrMX5JV4y4tBinwtWJAir45GGH31ojGUaRW451MSYBCXi8I1moDNz6-ID1r2st_Q3RExr3nk9plCCimPK4h-BGtEm1gnaR_X0y5eCLm-z2tHsg_ppjRPRTz-7edH85MMNtf=w432-h576-no"/>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980728"/>
            <a:ext cx="8496944" cy="573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098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08720"/>
            <a:ext cx="8568951" cy="6192688"/>
          </a:xfrm>
        </p:spPr>
        <p:txBody>
          <a:bodyPr>
            <a:normAutofit/>
          </a:bodyPr>
          <a:lstStyle/>
          <a:p>
            <a:pPr marL="0" indent="0">
              <a:buNone/>
            </a:pPr>
            <a:r>
              <a:rPr lang="es-CO" sz="2400" dirty="0"/>
              <a:t>Dificultades en la ejecución :</a:t>
            </a:r>
          </a:p>
          <a:p>
            <a:r>
              <a:rPr lang="es-CO" sz="2400" dirty="0"/>
              <a:t>Infraestructura deteriorada y en inminente riesgo de colapsar bloque tres y  cuatro, sin condiciones para Jornada Única</a:t>
            </a:r>
          </a:p>
          <a:p>
            <a:endParaRPr lang="es-CO" sz="2400" dirty="0"/>
          </a:p>
        </p:txBody>
      </p:sp>
      <p:sp>
        <p:nvSpPr>
          <p:cNvPr id="7" name="1 Título"/>
          <p:cNvSpPr txBox="1">
            <a:spLocks/>
          </p:cNvSpPr>
          <p:nvPr/>
        </p:nvSpPr>
        <p:spPr>
          <a:xfrm>
            <a:off x="539552" y="-315416"/>
            <a:ext cx="7994848" cy="15841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600" dirty="0"/>
              <a:t>1. Proyecto Educativo   Institucional. </a:t>
            </a:r>
            <a:r>
              <a:rPr lang="es-CO" sz="2400" dirty="0">
                <a:solidFill>
                  <a:srgbClr val="FF0000"/>
                </a:solidFill>
              </a:rPr>
              <a:t>3/4</a:t>
            </a:r>
          </a:p>
        </p:txBody>
      </p:sp>
      <p:pic>
        <p:nvPicPr>
          <p:cNvPr id="6" name="Marcador de contenido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18" y="2276872"/>
            <a:ext cx="4703698" cy="3043090"/>
          </a:xfrm>
          <a:prstGeom prst="rect">
            <a:avLst/>
          </a:prstGeom>
        </p:spPr>
      </p:pic>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2276872"/>
            <a:ext cx="4427984" cy="2592289"/>
          </a:xfrm>
          <a:prstGeom prst="rect">
            <a:avLst/>
          </a:prstGeom>
        </p:spPr>
      </p:pic>
      <p:pic>
        <p:nvPicPr>
          <p:cNvPr id="4" name="Imagen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4884414"/>
            <a:ext cx="4427984" cy="3333117"/>
          </a:xfrm>
          <a:prstGeom prst="rect">
            <a:avLst/>
          </a:prstGeom>
        </p:spPr>
      </p:pic>
      <p:pic>
        <p:nvPicPr>
          <p:cNvPr id="5" name="Imagen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18" y="5219762"/>
            <a:ext cx="4703697" cy="1846657"/>
          </a:xfrm>
          <a:prstGeom prst="rect">
            <a:avLst/>
          </a:prstGeom>
        </p:spPr>
      </p:pic>
    </p:spTree>
    <p:extLst>
      <p:ext uri="{BB962C8B-B14F-4D97-AF65-F5344CB8AC3E}">
        <p14:creationId xmlns:p14="http://schemas.microsoft.com/office/powerpoint/2010/main" val="4183360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10208" y="1412776"/>
            <a:ext cx="8280920" cy="5301208"/>
          </a:xfrm>
        </p:spPr>
        <p:txBody>
          <a:bodyPr>
            <a:normAutofit fontScale="62500" lnSpcReduction="20000"/>
          </a:bodyPr>
          <a:lstStyle/>
          <a:p>
            <a:pPr marL="0" indent="0">
              <a:lnSpc>
                <a:spcPct val="170000"/>
              </a:lnSpc>
              <a:buNone/>
            </a:pPr>
            <a:r>
              <a:rPr lang="es-CO" dirty="0"/>
              <a:t>Dificultades en la ejecución :</a:t>
            </a:r>
          </a:p>
          <a:p>
            <a:pPr>
              <a:lnSpc>
                <a:spcPct val="170000"/>
              </a:lnSpc>
            </a:pPr>
            <a:r>
              <a:rPr lang="es-CO" dirty="0"/>
              <a:t>JORNADA UNICA : No se implementó la JU, por las condiciones inadecuadas de  infraestructura</a:t>
            </a:r>
            <a:endParaRPr lang="es-CO" sz="3300" dirty="0"/>
          </a:p>
          <a:p>
            <a:pPr>
              <a:lnSpc>
                <a:spcPct val="170000"/>
              </a:lnSpc>
            </a:pPr>
            <a:r>
              <a:rPr lang="es-CO" dirty="0"/>
              <a:t>BIBLIOTECA:  Sin funcionamiento ,por estar en el bloque tres, inhabilitado</a:t>
            </a:r>
          </a:p>
          <a:p>
            <a:pPr>
              <a:lnSpc>
                <a:spcPct val="170000"/>
              </a:lnSpc>
            </a:pPr>
            <a:r>
              <a:rPr lang="es-CO" dirty="0"/>
              <a:t>COMEDOR ESCOLAR, Sin funcionar, por la situación de infraestructura</a:t>
            </a:r>
          </a:p>
          <a:p>
            <a:pPr>
              <a:lnSpc>
                <a:spcPct val="170000"/>
              </a:lnSpc>
            </a:pPr>
            <a:r>
              <a:rPr lang="es-CO" dirty="0"/>
              <a:t>CARENCIA DE AULA MÁXIMA: para eventos institucionales</a:t>
            </a:r>
          </a:p>
          <a:p>
            <a:pPr>
              <a:lnSpc>
                <a:spcPct val="170000"/>
              </a:lnSpc>
            </a:pPr>
            <a:r>
              <a:rPr lang="es-CO" dirty="0"/>
              <a:t> Media Técnica:  funcionó Por fuera de la IE, la jornada </a:t>
            </a:r>
            <a:r>
              <a:rPr lang="es-CO" dirty="0" err="1"/>
              <a:t>mañana,no</a:t>
            </a:r>
            <a:r>
              <a:rPr lang="es-CO" dirty="0"/>
              <a:t> se contó con los ambiente de aprendizajes adecuados. </a:t>
            </a:r>
          </a:p>
          <a:p>
            <a:pPr>
              <a:lnSpc>
                <a:spcPct val="170000"/>
              </a:lnSpc>
            </a:pPr>
            <a:r>
              <a:rPr lang="es-CO" dirty="0"/>
              <a:t>Espacios deportivos, recreativos y lúdicos inadecuados  en </a:t>
            </a:r>
            <a:r>
              <a:rPr lang="es-CO"/>
              <a:t>mal estado</a:t>
            </a:r>
            <a:endParaRPr lang="es-CO" dirty="0"/>
          </a:p>
        </p:txBody>
      </p:sp>
      <p:sp>
        <p:nvSpPr>
          <p:cNvPr id="5" name="1 Título"/>
          <p:cNvSpPr txBox="1">
            <a:spLocks/>
          </p:cNvSpPr>
          <p:nvPr/>
        </p:nvSpPr>
        <p:spPr>
          <a:xfrm>
            <a:off x="539552" y="476672"/>
            <a:ext cx="7994848" cy="128089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600" dirty="0"/>
              <a:t>1. Proyecto Educativo   Institucional. </a:t>
            </a:r>
            <a:r>
              <a:rPr lang="es-CO" sz="2400" dirty="0">
                <a:solidFill>
                  <a:srgbClr val="FF0000"/>
                </a:solidFill>
              </a:rPr>
              <a:t>4/4</a:t>
            </a:r>
          </a:p>
        </p:txBody>
      </p:sp>
    </p:spTree>
    <p:extLst>
      <p:ext uri="{BB962C8B-B14F-4D97-AF65-F5344CB8AC3E}">
        <p14:creationId xmlns:p14="http://schemas.microsoft.com/office/powerpoint/2010/main" val="2951145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620688"/>
            <a:ext cx="8435280" cy="1138138"/>
          </a:xfrm>
        </p:spPr>
        <p:txBody>
          <a:bodyPr>
            <a:noAutofit/>
          </a:bodyPr>
          <a:lstStyle/>
          <a:p>
            <a:r>
              <a:rPr lang="es-CO" sz="2900" dirty="0"/>
              <a:t>       3.INDICADORES DE ATENCIÓN AL CIUDADANO</a:t>
            </a:r>
          </a:p>
        </p:txBody>
      </p:sp>
      <p:graphicFrame>
        <p:nvGraphicFramePr>
          <p:cNvPr id="4" name="3 Tabla"/>
          <p:cNvGraphicFramePr>
            <a:graphicFrameLocks noGrp="1"/>
          </p:cNvGraphicFramePr>
          <p:nvPr>
            <p:extLst>
              <p:ext uri="{D42A27DB-BD31-4B8C-83A1-F6EECF244321}">
                <p14:modId xmlns:p14="http://schemas.microsoft.com/office/powerpoint/2010/main" val="2139452779"/>
              </p:ext>
            </p:extLst>
          </p:nvPr>
        </p:nvGraphicFramePr>
        <p:xfrm>
          <a:off x="1285853" y="2000240"/>
          <a:ext cx="6858046" cy="3071834"/>
        </p:xfrm>
        <a:graphic>
          <a:graphicData uri="http://schemas.openxmlformats.org/drawingml/2006/table">
            <a:tbl>
              <a:tblPr/>
              <a:tblGrid>
                <a:gridCol w="2143139">
                  <a:extLst>
                    <a:ext uri="{9D8B030D-6E8A-4147-A177-3AD203B41FA5}">
                      <a16:colId xmlns:a16="http://schemas.microsoft.com/office/drawing/2014/main" val="20000"/>
                    </a:ext>
                  </a:extLst>
                </a:gridCol>
                <a:gridCol w="1857388">
                  <a:extLst>
                    <a:ext uri="{9D8B030D-6E8A-4147-A177-3AD203B41FA5}">
                      <a16:colId xmlns:a16="http://schemas.microsoft.com/office/drawing/2014/main" val="20001"/>
                    </a:ext>
                  </a:extLst>
                </a:gridCol>
                <a:gridCol w="1950670">
                  <a:extLst>
                    <a:ext uri="{9D8B030D-6E8A-4147-A177-3AD203B41FA5}">
                      <a16:colId xmlns:a16="http://schemas.microsoft.com/office/drawing/2014/main" val="20002"/>
                    </a:ext>
                  </a:extLst>
                </a:gridCol>
                <a:gridCol w="906849">
                  <a:extLst>
                    <a:ext uri="{9D8B030D-6E8A-4147-A177-3AD203B41FA5}">
                      <a16:colId xmlns:a16="http://schemas.microsoft.com/office/drawing/2014/main" val="20003"/>
                    </a:ext>
                  </a:extLst>
                </a:gridCol>
              </a:tblGrid>
              <a:tr h="716230">
                <a:tc>
                  <a:txBody>
                    <a:bodyPr/>
                    <a:lstStyle/>
                    <a:p>
                      <a:pPr algn="l" fontAlgn="b"/>
                      <a:endParaRPr lang="es-CO" sz="1100" b="0" i="0" u="none" strike="noStrike" dirty="0">
                        <a:solidFill>
                          <a:srgbClr val="000000"/>
                        </a:solidFill>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CO" sz="1600" b="1" i="0" u="none" strike="noStrike" dirty="0">
                          <a:solidFill>
                            <a:srgbClr val="000000"/>
                          </a:solidFill>
                          <a:latin typeface="Calibri"/>
                        </a:rPr>
                        <a:t>RECIBIDOS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1" i="0" u="none" strike="noStrike" dirty="0">
                          <a:solidFill>
                            <a:srgbClr val="000000"/>
                          </a:solidFill>
                          <a:latin typeface="Calibri"/>
                        </a:rPr>
                        <a:t>RESPONDIDOS OPORTUNAMENTE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1"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88901">
                <a:tc>
                  <a:txBody>
                    <a:bodyPr/>
                    <a:lstStyle/>
                    <a:p>
                      <a:pPr algn="l" fontAlgn="ctr"/>
                      <a:r>
                        <a:rPr lang="es-CO" sz="1600" b="1" i="0" u="none" strike="noStrike" dirty="0">
                          <a:solidFill>
                            <a:srgbClr val="000000"/>
                          </a:solidFill>
                          <a:latin typeface="Calibri"/>
                        </a:rPr>
                        <a:t>PETICIONES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dirty="0">
                          <a:solidFill>
                            <a:srgbClr val="000000"/>
                          </a:solidFill>
                          <a:latin typeface="Calibri"/>
                        </a:rPr>
                        <a:t>0</a:t>
                      </a:r>
                      <a:endParaRPr lang="es-CO" sz="18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dirty="0">
                          <a:solidFill>
                            <a:srgbClr val="000000"/>
                          </a:solidFill>
                          <a:latin typeface="Calibri"/>
                        </a:rPr>
                        <a:t>0</a:t>
                      </a:r>
                      <a:endParaRPr lang="es-CO" sz="18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800" b="0" i="0" u="none" strike="noStrike" dirty="0">
                          <a:solidFill>
                            <a:srgbClr val="000000"/>
                          </a:solidFill>
                          <a:latin typeface="Calibri"/>
                        </a:rPr>
                        <a:t>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88901">
                <a:tc>
                  <a:txBody>
                    <a:bodyPr/>
                    <a:lstStyle/>
                    <a:p>
                      <a:pPr algn="l" fontAlgn="ctr"/>
                      <a:r>
                        <a:rPr lang="es-CO" sz="1600" b="1" i="0" u="none" strike="noStrike" dirty="0">
                          <a:solidFill>
                            <a:srgbClr val="000000"/>
                          </a:solidFill>
                          <a:latin typeface="Calibri"/>
                        </a:rPr>
                        <a:t>QUEJAS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dirty="0">
                          <a:solidFill>
                            <a:srgbClr val="000000"/>
                          </a:solidFill>
                          <a:latin typeface="Calibri"/>
                        </a:rPr>
                        <a:t>10</a:t>
                      </a:r>
                      <a:endParaRPr lang="es-CO" sz="18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800" b="0" i="0" u="none" strike="noStrike" dirty="0">
                          <a:solidFill>
                            <a:srgbClr val="000000"/>
                          </a:solidFill>
                          <a:latin typeface="Calibri"/>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dirty="0">
                          <a:solidFill>
                            <a:srgbClr val="000000"/>
                          </a:solidFill>
                          <a:latin typeface="Calibri"/>
                        </a:rPr>
                        <a:t>100%</a:t>
                      </a:r>
                      <a:endParaRPr lang="es-CO" sz="18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88901">
                <a:tc>
                  <a:txBody>
                    <a:bodyPr/>
                    <a:lstStyle/>
                    <a:p>
                      <a:pPr algn="l" fontAlgn="ctr"/>
                      <a:r>
                        <a:rPr lang="es-CO" sz="1600" b="1" i="0" u="none" strike="noStrike" dirty="0">
                          <a:solidFill>
                            <a:srgbClr val="000000"/>
                          </a:solidFill>
                          <a:latin typeface="Calibri"/>
                        </a:rPr>
                        <a:t>RECLAMOS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800" b="0" i="0" u="none" strike="noStrike" dirty="0">
                          <a:solidFill>
                            <a:srgbClr val="000000"/>
                          </a:solidFill>
                          <a:latin typeface="Calibri"/>
                        </a:rPr>
                        <a:t>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800" b="0" i="0" u="none" strike="noStrike" dirty="0">
                          <a:solidFill>
                            <a:srgbClr val="000000"/>
                          </a:solidFill>
                          <a:latin typeface="Calibri"/>
                        </a:rPr>
                        <a:t>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800" b="0" i="0" u="none" strike="noStrike" dirty="0">
                          <a:solidFill>
                            <a:srgbClr val="000000"/>
                          </a:solidFill>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88901">
                <a:tc>
                  <a:txBody>
                    <a:bodyPr/>
                    <a:lstStyle/>
                    <a:p>
                      <a:pPr algn="r" fontAlgn="ctr"/>
                      <a:r>
                        <a:rPr lang="es-CO" sz="1600" b="1" i="0" u="none" strike="noStrike" dirty="0">
                          <a:solidFill>
                            <a:srgbClr val="000000"/>
                          </a:solidFill>
                          <a:latin typeface="Calibri"/>
                        </a:rPr>
                        <a:t>TOTAL PQR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13</a:t>
                      </a:r>
                      <a:endParaRPr lang="es-CO"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800" b="0" i="0" u="none" strike="noStrike" dirty="0">
                          <a:solidFill>
                            <a:srgbClr val="000000"/>
                          </a:solidFill>
                          <a:latin typeface="Calibri"/>
                        </a:rPr>
                        <a:t>13 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800" b="0" i="0" u="none" strike="noStrike" dirty="0">
                          <a:solidFill>
                            <a:srgbClr val="000000"/>
                          </a:solidFill>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1270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29600" cy="1143000"/>
          </a:xfrm>
        </p:spPr>
        <p:txBody>
          <a:bodyPr>
            <a:noAutofit/>
          </a:bodyPr>
          <a:lstStyle/>
          <a:p>
            <a:r>
              <a:rPr lang="es-CO" sz="2900" dirty="0"/>
              <a:t>4. INDICADORES DE EFICIENCIA INTERNA  </a:t>
            </a:r>
            <a:r>
              <a:rPr lang="es-CO" sz="2400" dirty="0">
                <a:solidFill>
                  <a:srgbClr val="FF0000"/>
                </a:solidFill>
              </a:rPr>
              <a:t>1/2</a:t>
            </a:r>
          </a:p>
        </p:txBody>
      </p:sp>
      <p:graphicFrame>
        <p:nvGraphicFramePr>
          <p:cNvPr id="5" name="4 Tabla"/>
          <p:cNvGraphicFramePr>
            <a:graphicFrameLocks noGrp="1"/>
          </p:cNvGraphicFramePr>
          <p:nvPr>
            <p:extLst>
              <p:ext uri="{D42A27DB-BD31-4B8C-83A1-F6EECF244321}">
                <p14:modId xmlns:p14="http://schemas.microsoft.com/office/powerpoint/2010/main" val="467466491"/>
              </p:ext>
            </p:extLst>
          </p:nvPr>
        </p:nvGraphicFramePr>
        <p:xfrm>
          <a:off x="785785" y="1643048"/>
          <a:ext cx="7429553" cy="4149381"/>
        </p:xfrm>
        <a:graphic>
          <a:graphicData uri="http://schemas.openxmlformats.org/drawingml/2006/table">
            <a:tbl>
              <a:tblPr/>
              <a:tblGrid>
                <a:gridCol w="1621750">
                  <a:extLst>
                    <a:ext uri="{9D8B030D-6E8A-4147-A177-3AD203B41FA5}">
                      <a16:colId xmlns:a16="http://schemas.microsoft.com/office/drawing/2014/main" val="20000"/>
                    </a:ext>
                  </a:extLst>
                </a:gridCol>
                <a:gridCol w="696521">
                  <a:extLst>
                    <a:ext uri="{9D8B030D-6E8A-4147-A177-3AD203B41FA5}">
                      <a16:colId xmlns:a16="http://schemas.microsoft.com/office/drawing/2014/main" val="20001"/>
                    </a:ext>
                  </a:extLst>
                </a:gridCol>
                <a:gridCol w="696521">
                  <a:extLst>
                    <a:ext uri="{9D8B030D-6E8A-4147-A177-3AD203B41FA5}">
                      <a16:colId xmlns:a16="http://schemas.microsoft.com/office/drawing/2014/main" val="20002"/>
                    </a:ext>
                  </a:extLst>
                </a:gridCol>
                <a:gridCol w="1275221">
                  <a:extLst>
                    <a:ext uri="{9D8B030D-6E8A-4147-A177-3AD203B41FA5}">
                      <a16:colId xmlns:a16="http://schemas.microsoft.com/office/drawing/2014/main" val="20003"/>
                    </a:ext>
                  </a:extLst>
                </a:gridCol>
                <a:gridCol w="1476208">
                  <a:extLst>
                    <a:ext uri="{9D8B030D-6E8A-4147-A177-3AD203B41FA5}">
                      <a16:colId xmlns:a16="http://schemas.microsoft.com/office/drawing/2014/main" val="20004"/>
                    </a:ext>
                  </a:extLst>
                </a:gridCol>
                <a:gridCol w="831666">
                  <a:extLst>
                    <a:ext uri="{9D8B030D-6E8A-4147-A177-3AD203B41FA5}">
                      <a16:colId xmlns:a16="http://schemas.microsoft.com/office/drawing/2014/main" val="20005"/>
                    </a:ext>
                  </a:extLst>
                </a:gridCol>
                <a:gridCol w="831666">
                  <a:extLst>
                    <a:ext uri="{9D8B030D-6E8A-4147-A177-3AD203B41FA5}">
                      <a16:colId xmlns:a16="http://schemas.microsoft.com/office/drawing/2014/main" val="20006"/>
                    </a:ext>
                  </a:extLst>
                </a:gridCol>
              </a:tblGrid>
              <a:tr h="518917">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CO" sz="1200" b="1" i="0" u="none" strike="noStrike" dirty="0">
                          <a:solidFill>
                            <a:srgbClr val="000000"/>
                          </a:solidFill>
                          <a:latin typeface="Calibri"/>
                        </a:rPr>
                        <a:t>TASA DE </a:t>
                      </a:r>
                      <a:r>
                        <a:rPr lang="es-CO" sz="1200" b="1" i="0" u="none" strike="noStrike" dirty="0">
                          <a:solidFill>
                            <a:srgbClr val="000000"/>
                          </a:solidFill>
                          <a:latin typeface="+mn-lt"/>
                        </a:rPr>
                        <a:t>REPITENCIA</a:t>
                      </a:r>
                    </a:p>
                  </a:txBody>
                  <a:tcPr marL="8530" marR="8530" marT="8530" marB="0" anchor="b">
                    <a:lnL>
                      <a:noFill/>
                    </a:lnL>
                    <a:lnR>
                      <a:noFill/>
                    </a:lnR>
                    <a:lnT>
                      <a:noFill/>
                    </a:lnT>
                    <a:lnB>
                      <a:noFill/>
                    </a:lnB>
                  </a:tcPr>
                </a:tc>
                <a:tc hMerge="1">
                  <a:txBody>
                    <a:bodyPr/>
                    <a:lstStyle/>
                    <a:p>
                      <a:endParaRPr lang="es-CO"/>
                    </a:p>
                  </a:txBody>
                  <a:tcPr/>
                </a:tc>
                <a:tc>
                  <a:txBody>
                    <a:bodyPr/>
                    <a:lstStyle/>
                    <a:p>
                      <a:pPr algn="l" fontAlgn="b"/>
                      <a:endParaRPr lang="es-CO" sz="1200" b="1" i="0" u="none" strike="noStrike" dirty="0">
                        <a:solidFill>
                          <a:srgbClr val="000000"/>
                        </a:solidFill>
                        <a:latin typeface="Calibri"/>
                      </a:endParaRPr>
                    </a:p>
                  </a:txBody>
                  <a:tcPr marL="8530" marR="8530" marT="8530" marB="0" anchor="b">
                    <a:lnL>
                      <a:noFill/>
                    </a:lnL>
                    <a:lnR>
                      <a:noFill/>
                    </a:lnR>
                    <a:lnT>
                      <a:noFill/>
                    </a:lnT>
                    <a:lnB>
                      <a:noFill/>
                    </a:lnB>
                  </a:tcPr>
                </a:tc>
                <a:tc>
                  <a:txBody>
                    <a:bodyPr/>
                    <a:lstStyle/>
                    <a:p>
                      <a:pPr algn="l" fontAlgn="b"/>
                      <a:endParaRPr lang="es-CO" sz="1200" b="1" i="0" u="none" strike="noStrike" dirty="0">
                        <a:solidFill>
                          <a:srgbClr val="000000"/>
                        </a:solidFill>
                        <a:latin typeface="Calibri"/>
                      </a:endParaRPr>
                    </a:p>
                  </a:txBody>
                  <a:tcPr marL="8530" marR="8530" marT="8530" marB="0" anchor="b">
                    <a:lnL>
                      <a:noFill/>
                    </a:lnL>
                    <a:lnR>
                      <a:noFill/>
                    </a:lnR>
                    <a:lnT>
                      <a:noFill/>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CO" sz="1200" b="1" i="0" u="none" strike="noStrike" dirty="0">
                          <a:solidFill>
                            <a:srgbClr val="000000"/>
                          </a:solidFill>
                          <a:latin typeface="Calibri"/>
                        </a:rPr>
                        <a:t>TASA </a:t>
                      </a:r>
                      <a:r>
                        <a:rPr lang="es-CO" sz="1200" b="1" i="0" u="none" strike="noStrike" dirty="0">
                          <a:solidFill>
                            <a:srgbClr val="000000"/>
                          </a:solidFill>
                          <a:latin typeface="+mn-lt"/>
                        </a:rPr>
                        <a:t>DE REPROBACIÓN</a:t>
                      </a:r>
                    </a:p>
                  </a:txBody>
                  <a:tcPr marL="8530" marR="8530" marT="8530" marB="0" anchor="b">
                    <a:lnL>
                      <a:noFill/>
                    </a:lnL>
                    <a:lnR>
                      <a:noFill/>
                    </a:lnR>
                    <a:lnT>
                      <a:noFill/>
                    </a:lnT>
                    <a:lnB>
                      <a:noFill/>
                    </a:lnB>
                  </a:tcPr>
                </a:tc>
                <a:tc hMerge="1">
                  <a:txBody>
                    <a:bodyPr/>
                    <a:lstStyle/>
                    <a:p>
                      <a:endParaRPr lang="es-CO"/>
                    </a:p>
                  </a:txBody>
                  <a:tcPr/>
                </a:tc>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a:noFill/>
                    </a:lnB>
                  </a:tcPr>
                </a:tc>
                <a:extLst>
                  <a:ext uri="{0D108BD9-81ED-4DB2-BD59-A6C34878D82A}">
                    <a16:rowId xmlns:a16="http://schemas.microsoft.com/office/drawing/2014/main" val="10000"/>
                  </a:ext>
                </a:extLst>
              </a:tr>
              <a:tr h="296674">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a:noFill/>
                    </a:lnB>
                  </a:tcPr>
                </a:tc>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7419">
                <a:tc>
                  <a:txBody>
                    <a:bodyPr/>
                    <a:lstStyle/>
                    <a:p>
                      <a:pPr algn="l" fontAlgn="b"/>
                      <a:r>
                        <a:rPr lang="es-CO" sz="1200" b="1" i="0" u="none" strike="noStrike" dirty="0">
                          <a:solidFill>
                            <a:srgbClr val="000000"/>
                          </a:solidFill>
                          <a:latin typeface="Calibri"/>
                        </a:rPr>
                        <a:t>NIVEL EDUCATIVO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Calibri"/>
                        </a:rPr>
                        <a:t>2017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Calibri"/>
                        </a:rPr>
                        <a:t>2018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1" i="0" u="none" strike="noStrike" dirty="0">
                        <a:solidFill>
                          <a:srgbClr val="000000"/>
                        </a:solidFill>
                        <a:latin typeface="Calibri"/>
                      </a:endParaRP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1" i="0" u="none" strike="noStrike" dirty="0">
                          <a:solidFill>
                            <a:srgbClr val="000000"/>
                          </a:solidFill>
                          <a:latin typeface="Calibri"/>
                        </a:rPr>
                        <a:t>NIVEL EDUCATIVO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Calibri"/>
                        </a:rPr>
                        <a:t>2017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Calibri"/>
                        </a:rPr>
                        <a:t>2018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8917">
                <a:tc>
                  <a:txBody>
                    <a:bodyPr/>
                    <a:lstStyle/>
                    <a:p>
                      <a:pPr algn="l" fontAlgn="b"/>
                      <a:r>
                        <a:rPr lang="es-CO" sz="1200" b="0" i="0" u="none" strike="noStrike" dirty="0">
                          <a:solidFill>
                            <a:srgbClr val="000000"/>
                          </a:solidFill>
                          <a:latin typeface="Calibri"/>
                        </a:rPr>
                        <a:t>PRESCOLAR</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s-ES" dirty="0"/>
                        <a:t>4.17</a:t>
                      </a:r>
                      <a:endParaRPr lang="es-CO" dirty="0"/>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s-CO" sz="1200" b="0" i="0" u="none" strike="noStrike" dirty="0">
                        <a:solidFill>
                          <a:srgbClr val="000000"/>
                        </a:solidFill>
                        <a:latin typeface="Calibri"/>
                      </a:endParaRPr>
                    </a:p>
                    <a:p>
                      <a:pPr algn="ctr" fontAlgn="b"/>
                      <a:r>
                        <a:rPr lang="es-CO" sz="1200" b="0" i="0" u="none" strike="noStrike" dirty="0">
                          <a:solidFill>
                            <a:srgbClr val="000000"/>
                          </a:solidFill>
                          <a:latin typeface="Calibri"/>
                        </a:rPr>
                        <a:t>5.17</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PRESCOLAR</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0" i="0" u="none" strike="noStrike" dirty="0">
                          <a:solidFill>
                            <a:srgbClr val="000000"/>
                          </a:solidFill>
                          <a:latin typeface="Calibri"/>
                        </a:rPr>
                        <a:t> 0</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0</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8917">
                <a:tc>
                  <a:txBody>
                    <a:bodyPr/>
                    <a:lstStyle/>
                    <a:p>
                      <a:pPr algn="l" fontAlgn="b"/>
                      <a:r>
                        <a:rPr lang="es-CO" sz="1200" b="0" i="0" u="none" strike="noStrike" dirty="0">
                          <a:solidFill>
                            <a:srgbClr val="000000"/>
                          </a:solidFill>
                          <a:latin typeface="Calibri"/>
                        </a:rPr>
                        <a:t>BÁSICA PRIMARIA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s-ES" dirty="0"/>
                        <a:t>10.22</a:t>
                      </a:r>
                      <a:endParaRPr lang="es-CO" dirty="0"/>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rgbClr val="000000"/>
                          </a:solidFill>
                          <a:latin typeface="Calibri"/>
                        </a:rPr>
                        <a:t>11.98</a:t>
                      </a:r>
                      <a:endParaRPr lang="es-CO" sz="12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BÁSICA PRIMARIA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CO" sz="1200" b="0" i="0" u="none" strike="noStrike" dirty="0">
                          <a:solidFill>
                            <a:srgbClr val="000000"/>
                          </a:solidFill>
                          <a:latin typeface="Calibri"/>
                        </a:rPr>
                        <a:t>7,51 </a:t>
                      </a:r>
                    </a:p>
                    <a:p>
                      <a:pPr algn="ctr" fontAlgn="b"/>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3.08</a:t>
                      </a:r>
                      <a:r>
                        <a:rPr lang="es-CO" sz="1200" b="0" i="0" u="none" strike="noStrike" kern="1200" baseline="0" dirty="0">
                          <a:solidFill>
                            <a:srgbClr val="000000"/>
                          </a:solidFill>
                          <a:latin typeface="Calibri"/>
                          <a:ea typeface="+mn-ea"/>
                          <a:cs typeface="+mn-cs"/>
                        </a:rPr>
                        <a:t> </a:t>
                      </a:r>
                      <a:r>
                        <a:rPr lang="es-CO" sz="1200" b="0" i="0" u="none" strike="noStrike" kern="1200" dirty="0">
                          <a:solidFill>
                            <a:srgbClr val="000000"/>
                          </a:solidFill>
                          <a:latin typeface="Calibri"/>
                          <a:ea typeface="+mn-ea"/>
                          <a:cs typeface="+mn-cs"/>
                        </a:rPr>
                        <a:t>%</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1172">
                <a:tc>
                  <a:txBody>
                    <a:bodyPr/>
                    <a:lstStyle/>
                    <a:p>
                      <a:pPr algn="l" fontAlgn="b"/>
                      <a:r>
                        <a:rPr lang="es-CO" sz="1200" b="0" i="0" u="none" strike="noStrike" dirty="0">
                          <a:solidFill>
                            <a:srgbClr val="000000"/>
                          </a:solidFill>
                          <a:latin typeface="Calibri"/>
                        </a:rPr>
                        <a:t>BÁSICA SECUNDARIA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s-ES" dirty="0"/>
                        <a:t>17.63</a:t>
                      </a:r>
                      <a:endParaRPr lang="es-CO" dirty="0"/>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0" i="0" u="none" strike="noStrike" dirty="0">
                          <a:solidFill>
                            <a:srgbClr val="000000"/>
                          </a:solidFill>
                          <a:latin typeface="Calibri"/>
                        </a:rPr>
                        <a:t>12,50</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BÁSICA SECUNDARIA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CO" sz="1200" b="0" i="0" u="none" strike="noStrike" dirty="0">
                          <a:solidFill>
                            <a:srgbClr val="000000"/>
                          </a:solidFill>
                          <a:latin typeface="Calibri"/>
                        </a:rPr>
                        <a:t>  4.17</a:t>
                      </a:r>
                    </a:p>
                    <a:p>
                      <a:pPr algn="ctr" fontAlgn="b"/>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12.12%</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18917">
                <a:tc>
                  <a:txBody>
                    <a:bodyPr/>
                    <a:lstStyle/>
                    <a:p>
                      <a:pPr algn="l" fontAlgn="b"/>
                      <a:r>
                        <a:rPr lang="es-CO" sz="1200" b="0" i="0" u="none" strike="noStrike">
                          <a:solidFill>
                            <a:srgbClr val="000000"/>
                          </a:solidFill>
                          <a:latin typeface="Calibri"/>
                        </a:rPr>
                        <a:t>MEDIA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s-ES" dirty="0"/>
                        <a:t>4.66</a:t>
                      </a:r>
                      <a:endParaRPr lang="es-CO" dirty="0"/>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4.82</a:t>
                      </a:r>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MEDIA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 5.61</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11.83%</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18917">
                <a:tc>
                  <a:txBody>
                    <a:bodyPr/>
                    <a:lstStyle/>
                    <a:p>
                      <a:pPr algn="l" fontAlgn="b"/>
                      <a:r>
                        <a:rPr lang="es-CO" sz="1200" b="0" i="0" u="none" strike="noStrike" dirty="0">
                          <a:solidFill>
                            <a:srgbClr val="000000"/>
                          </a:solidFill>
                          <a:latin typeface="Calibri"/>
                        </a:rPr>
                        <a:t>TOTAL</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s-ES" dirty="0"/>
                        <a:t>36.68</a:t>
                      </a:r>
                      <a:endParaRPr lang="es-CO" dirty="0"/>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34.37</a:t>
                      </a:r>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p>
                      <a:pPr algn="l" fontAlgn="b"/>
                      <a:endParaRPr lang="es-CO" sz="1000" b="0" i="0" u="none" strike="noStrike" dirty="0">
                        <a:solidFill>
                          <a:srgbClr val="000000"/>
                        </a:solidFill>
                        <a:latin typeface="Calibri"/>
                      </a:endParaRPr>
                    </a:p>
                    <a:p>
                      <a:pPr algn="l" fontAlgn="b"/>
                      <a:endParaRPr lang="es-CO" sz="1000" b="0" i="0" u="none" strike="noStrike" dirty="0">
                        <a:solidFill>
                          <a:srgbClr val="000000"/>
                        </a:solidFill>
                        <a:latin typeface="Calibri"/>
                      </a:endParaRPr>
                    </a:p>
                    <a:p>
                      <a:pPr algn="l" fontAlgn="b"/>
                      <a:endParaRPr lang="es-CO" sz="1000" b="0" i="0" u="none" strike="noStrike" dirty="0">
                        <a:solidFill>
                          <a:srgbClr val="000000"/>
                        </a:solidFill>
                        <a:latin typeface="Calibri"/>
                      </a:endParaRPr>
                    </a:p>
                    <a:p>
                      <a:pPr algn="l" fontAlgn="b"/>
                      <a:endParaRPr lang="es-CO" sz="1000" b="0" i="0" u="none" strike="noStrike" dirty="0">
                        <a:solidFill>
                          <a:srgbClr val="000000"/>
                        </a:solidFill>
                        <a:latin typeface="Calibri"/>
                      </a:endParaRPr>
                    </a:p>
                    <a:p>
                      <a:pPr algn="l" fontAlgn="b"/>
                      <a:endParaRPr lang="es-CO" sz="1000" b="0" i="0" u="none" strike="noStrike" dirty="0">
                        <a:solidFill>
                          <a:srgbClr val="000000"/>
                        </a:solidFill>
                        <a:latin typeface="Calibri"/>
                      </a:endParaRPr>
                    </a:p>
                    <a:p>
                      <a:pPr algn="l" fontAlgn="b"/>
                      <a:endParaRPr lang="es-CO" sz="10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TOTAL</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19.29</a:t>
                      </a:r>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27.03</a:t>
                      </a:r>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77692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extLst>
              <p:ext uri="{D42A27DB-BD31-4B8C-83A1-F6EECF244321}">
                <p14:modId xmlns:p14="http://schemas.microsoft.com/office/powerpoint/2010/main" val="3489733511"/>
              </p:ext>
            </p:extLst>
          </p:nvPr>
        </p:nvGraphicFramePr>
        <p:xfrm>
          <a:off x="745020" y="1907704"/>
          <a:ext cx="7674647" cy="3450390"/>
        </p:xfrm>
        <a:graphic>
          <a:graphicData uri="http://schemas.openxmlformats.org/drawingml/2006/table">
            <a:tbl>
              <a:tblPr/>
              <a:tblGrid>
                <a:gridCol w="1699311">
                  <a:extLst>
                    <a:ext uri="{9D8B030D-6E8A-4147-A177-3AD203B41FA5}">
                      <a16:colId xmlns:a16="http://schemas.microsoft.com/office/drawing/2014/main" val="20000"/>
                    </a:ext>
                  </a:extLst>
                </a:gridCol>
                <a:gridCol w="716613">
                  <a:extLst>
                    <a:ext uri="{9D8B030D-6E8A-4147-A177-3AD203B41FA5}">
                      <a16:colId xmlns:a16="http://schemas.microsoft.com/office/drawing/2014/main" val="20001"/>
                    </a:ext>
                  </a:extLst>
                </a:gridCol>
                <a:gridCol w="716613">
                  <a:extLst>
                    <a:ext uri="{9D8B030D-6E8A-4147-A177-3AD203B41FA5}">
                      <a16:colId xmlns:a16="http://schemas.microsoft.com/office/drawing/2014/main" val="20002"/>
                    </a:ext>
                  </a:extLst>
                </a:gridCol>
                <a:gridCol w="979920">
                  <a:extLst>
                    <a:ext uri="{9D8B030D-6E8A-4147-A177-3AD203B41FA5}">
                      <a16:colId xmlns:a16="http://schemas.microsoft.com/office/drawing/2014/main" val="20003"/>
                    </a:ext>
                  </a:extLst>
                </a:gridCol>
                <a:gridCol w="1850876">
                  <a:extLst>
                    <a:ext uri="{9D8B030D-6E8A-4147-A177-3AD203B41FA5}">
                      <a16:colId xmlns:a16="http://schemas.microsoft.com/office/drawing/2014/main" val="20004"/>
                    </a:ext>
                  </a:extLst>
                </a:gridCol>
                <a:gridCol w="855657">
                  <a:extLst>
                    <a:ext uri="{9D8B030D-6E8A-4147-A177-3AD203B41FA5}">
                      <a16:colId xmlns:a16="http://schemas.microsoft.com/office/drawing/2014/main" val="20005"/>
                    </a:ext>
                  </a:extLst>
                </a:gridCol>
                <a:gridCol w="855657">
                  <a:extLst>
                    <a:ext uri="{9D8B030D-6E8A-4147-A177-3AD203B41FA5}">
                      <a16:colId xmlns:a16="http://schemas.microsoft.com/office/drawing/2014/main" val="20006"/>
                    </a:ext>
                  </a:extLst>
                </a:gridCol>
              </a:tblGrid>
              <a:tr h="48117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CO" sz="1200" b="1" i="0" u="none" strike="noStrike" kern="1200" dirty="0">
                          <a:solidFill>
                            <a:srgbClr val="000000"/>
                          </a:solidFill>
                          <a:latin typeface="Calibri"/>
                          <a:ea typeface="+mn-ea"/>
                          <a:cs typeface="+mn-cs"/>
                        </a:rPr>
                        <a:t>TASA DE DESERCIÓN  INTRAANUAL  </a:t>
                      </a:r>
                    </a:p>
                  </a:txBody>
                  <a:tcPr marL="8530" marR="8530" marT="8530" marB="0" anchor="b">
                    <a:lnL>
                      <a:noFill/>
                    </a:lnL>
                    <a:lnR>
                      <a:noFill/>
                    </a:lnR>
                    <a:lnT>
                      <a:noFill/>
                    </a:lnT>
                    <a:lnB>
                      <a:noFill/>
                    </a:lnB>
                  </a:tcPr>
                </a:tc>
                <a:tc>
                  <a:txBody>
                    <a:bodyPr/>
                    <a:lstStyle/>
                    <a:p>
                      <a:pPr algn="l" fontAlgn="b"/>
                      <a:endParaRPr lang="es-CO" sz="1200" b="1" i="0" u="none" strike="noStrike" dirty="0">
                        <a:solidFill>
                          <a:srgbClr val="000000"/>
                        </a:solidFill>
                        <a:latin typeface="Calibri"/>
                      </a:endParaRPr>
                    </a:p>
                  </a:txBody>
                  <a:tcPr marL="8530" marR="8530" marT="8530" marB="0" anchor="b">
                    <a:lnL>
                      <a:noFill/>
                    </a:lnL>
                    <a:lnR>
                      <a:noFill/>
                    </a:lnR>
                    <a:lnT>
                      <a:noFill/>
                    </a:lnT>
                    <a:lnB>
                      <a:noFill/>
                    </a:lnB>
                  </a:tcPr>
                </a:tc>
                <a:tc>
                  <a:txBody>
                    <a:bodyPr/>
                    <a:lstStyle/>
                    <a:p>
                      <a:pPr algn="l" fontAlgn="b"/>
                      <a:endParaRPr lang="es-CO" sz="1200" b="1" i="0" u="none" strike="noStrike" dirty="0">
                        <a:solidFill>
                          <a:srgbClr val="000000"/>
                        </a:solidFill>
                        <a:latin typeface="Calibri"/>
                      </a:endParaRPr>
                    </a:p>
                  </a:txBody>
                  <a:tcPr marL="8530" marR="8530" marT="8530" marB="0" anchor="b">
                    <a:lnL>
                      <a:noFill/>
                    </a:lnL>
                    <a:lnR>
                      <a:noFill/>
                    </a:lnR>
                    <a:lnT>
                      <a:noFill/>
                    </a:lnT>
                    <a:lnB>
                      <a:noFill/>
                    </a:lnB>
                  </a:tcPr>
                </a:tc>
                <a:tc>
                  <a:txBody>
                    <a:bodyPr/>
                    <a:lstStyle/>
                    <a:p>
                      <a:pPr algn="l" fontAlgn="b"/>
                      <a:endParaRPr lang="es-CO" sz="1200" b="1" i="0" u="none" strike="noStrike" dirty="0">
                        <a:solidFill>
                          <a:srgbClr val="000000"/>
                        </a:solidFill>
                        <a:latin typeface="Calibri"/>
                      </a:endParaRPr>
                    </a:p>
                  </a:txBody>
                  <a:tcPr marL="8530" marR="8530" marT="8530" marB="0" anchor="b">
                    <a:lnL>
                      <a:noFill/>
                    </a:lnL>
                    <a:lnR>
                      <a:noFill/>
                    </a:lnR>
                    <a:lnT>
                      <a:noFill/>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CO" sz="1200" b="1" i="0" u="none" strike="noStrike" dirty="0">
                          <a:solidFill>
                            <a:srgbClr val="000000"/>
                          </a:solidFill>
                          <a:latin typeface="Calibri"/>
                        </a:rPr>
                        <a:t>TASA DE </a:t>
                      </a:r>
                      <a:r>
                        <a:rPr lang="es-CO" sz="1200" b="1" i="0" u="none" strike="noStrike" dirty="0">
                          <a:solidFill>
                            <a:srgbClr val="000000"/>
                          </a:solidFill>
                          <a:latin typeface="+mn-lt"/>
                        </a:rPr>
                        <a:t>DESERCIÓN INTERANUAL</a:t>
                      </a:r>
                    </a:p>
                  </a:txBody>
                  <a:tcPr marL="8530" marR="8530" marT="8530" marB="0" anchor="b">
                    <a:lnL>
                      <a:noFill/>
                    </a:lnL>
                    <a:lnR>
                      <a:noFill/>
                    </a:lnR>
                    <a:lnT>
                      <a:noFill/>
                    </a:lnT>
                    <a:lnB>
                      <a:noFill/>
                    </a:lnB>
                  </a:tcPr>
                </a:tc>
                <a:tc hMerge="1">
                  <a:txBody>
                    <a:bodyPr/>
                    <a:lstStyle/>
                    <a:p>
                      <a:endParaRPr lang="es-CO"/>
                    </a:p>
                  </a:txBody>
                  <a:tcPr/>
                </a:tc>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a:noFill/>
                    </a:lnB>
                  </a:tcPr>
                </a:tc>
                <a:extLst>
                  <a:ext uri="{0D108BD9-81ED-4DB2-BD59-A6C34878D82A}">
                    <a16:rowId xmlns:a16="http://schemas.microsoft.com/office/drawing/2014/main" val="10000"/>
                  </a:ext>
                </a:extLst>
              </a:tr>
              <a:tr h="248031">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a:noFill/>
                    </a:lnB>
                  </a:tcPr>
                </a:tc>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latin typeface="Calibri"/>
                      </a:endParaRPr>
                    </a:p>
                  </a:txBody>
                  <a:tcPr marL="8530" marR="8530" marT="853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5297">
                <a:tc>
                  <a:txBody>
                    <a:bodyPr/>
                    <a:lstStyle/>
                    <a:p>
                      <a:pPr algn="l" fontAlgn="b"/>
                      <a:r>
                        <a:rPr lang="es-CO" sz="1200" b="1" i="0" u="none" strike="noStrike" dirty="0">
                          <a:solidFill>
                            <a:srgbClr val="000000"/>
                          </a:solidFill>
                          <a:latin typeface="Calibri"/>
                        </a:rPr>
                        <a:t>NIVEL EDUCATIVO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mn-lt"/>
                        </a:rPr>
                        <a:t>2017  (%)</a:t>
                      </a:r>
                      <a:endParaRPr lang="es-CO" sz="1200" b="1" i="0" u="none" strike="noStrike" dirty="0">
                        <a:solidFill>
                          <a:srgbClr val="000000"/>
                        </a:solidFill>
                        <a:latin typeface="Calibri"/>
                      </a:endParaRP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mn-lt"/>
                        </a:rPr>
                        <a:t>2018  (%)</a:t>
                      </a:r>
                      <a:endParaRPr lang="es-CO" sz="1200" b="1" i="0" u="none" strike="noStrike" dirty="0">
                        <a:solidFill>
                          <a:srgbClr val="000000"/>
                        </a:solidFill>
                        <a:latin typeface="Calibri"/>
                      </a:endParaRP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latin typeface="Calibri"/>
                      </a:endParaRP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1" i="0" u="none" strike="noStrike" dirty="0">
                          <a:solidFill>
                            <a:srgbClr val="000000"/>
                          </a:solidFill>
                          <a:latin typeface="Calibri"/>
                        </a:rPr>
                        <a:t>NIVEL EDUCATIVO </a:t>
                      </a: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mn-lt"/>
                        </a:rPr>
                        <a:t>2017  (%)</a:t>
                      </a:r>
                      <a:endParaRPr lang="es-CO" sz="1200" b="1" i="0" u="none" strike="noStrike" dirty="0">
                        <a:solidFill>
                          <a:srgbClr val="000000"/>
                        </a:solidFill>
                        <a:latin typeface="Calibri"/>
                      </a:endParaRP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1" i="0" u="none" strike="noStrike" dirty="0">
                          <a:solidFill>
                            <a:srgbClr val="000000"/>
                          </a:solidFill>
                          <a:latin typeface="+mn-lt"/>
                        </a:rPr>
                        <a:t>2018 (%)</a:t>
                      </a:r>
                      <a:endParaRPr lang="es-CO" sz="1200" b="1" i="0" u="none" strike="noStrike" dirty="0">
                        <a:solidFill>
                          <a:srgbClr val="000000"/>
                        </a:solidFill>
                        <a:latin typeface="Calibri"/>
                      </a:endParaRPr>
                    </a:p>
                  </a:txBody>
                  <a:tcPr marL="8530" marR="8530" marT="85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1177">
                <a:tc>
                  <a:txBody>
                    <a:bodyPr/>
                    <a:lstStyle/>
                    <a:p>
                      <a:pPr algn="l" fontAlgn="b"/>
                      <a:r>
                        <a:rPr lang="es-CO" sz="1200" b="0" i="0" u="none" strike="noStrike" dirty="0">
                          <a:solidFill>
                            <a:srgbClr val="000000"/>
                          </a:solidFill>
                          <a:latin typeface="Calibri"/>
                        </a:rPr>
                        <a:t>PRESCOLAR</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CO" sz="10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0" i="0" u="none" strike="noStrike" dirty="0">
                          <a:solidFill>
                            <a:srgbClr val="000000"/>
                          </a:solidFill>
                          <a:latin typeface="Calibri"/>
                        </a:rPr>
                        <a:t> </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PRESCOLAR</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5.88</a:t>
                      </a:r>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81177">
                <a:tc>
                  <a:txBody>
                    <a:bodyPr/>
                    <a:lstStyle/>
                    <a:p>
                      <a:pPr algn="l" fontAlgn="b"/>
                      <a:r>
                        <a:rPr lang="es-CO" sz="1200" b="0" i="0" u="none" strike="noStrike" dirty="0">
                          <a:solidFill>
                            <a:srgbClr val="000000"/>
                          </a:solidFill>
                          <a:latin typeface="Calibri"/>
                        </a:rPr>
                        <a:t>BÁSICA PRIMARIA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CO" sz="10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200" b="0" i="0" u="none" strike="noStrike" dirty="0">
                          <a:solidFill>
                            <a:srgbClr val="000000"/>
                          </a:solidFill>
                          <a:latin typeface="Calibri"/>
                        </a:rPr>
                        <a:t> </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BÁSICA PRIMARIA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5.74</a:t>
                      </a:r>
                      <a:endParaRPr lang="es-CO" sz="1200" b="0" i="0" u="none" strike="noStrike" kern="1200" dirty="0">
                        <a:solidFill>
                          <a:srgbClr val="000000"/>
                        </a:solidFill>
                        <a:latin typeface="Calibri"/>
                        <a:ea typeface="+mn-ea"/>
                        <a:cs typeface="+mn-cs"/>
                      </a:endParaRPr>
                    </a:p>
                    <a:p>
                      <a:pPr marL="0" algn="ctr" defTabSz="914400" rtl="0" eaLnBrk="1" fontAlgn="b" latinLnBrk="0" hangingPunct="1"/>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 </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1177">
                <a:tc>
                  <a:txBody>
                    <a:bodyPr/>
                    <a:lstStyle/>
                    <a:p>
                      <a:pPr algn="l" fontAlgn="b"/>
                      <a:r>
                        <a:rPr lang="es-CO" sz="1200" b="0" i="0" u="none" strike="noStrike" dirty="0">
                          <a:solidFill>
                            <a:srgbClr val="000000"/>
                          </a:solidFill>
                          <a:latin typeface="Calibri"/>
                        </a:rPr>
                        <a:t>BÁSICA SECUNDARIA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CO" sz="10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CO" sz="12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BÁSICA SECUNDARIA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7.53</a:t>
                      </a:r>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81177">
                <a:tc>
                  <a:txBody>
                    <a:bodyPr/>
                    <a:lstStyle/>
                    <a:p>
                      <a:pPr algn="l" fontAlgn="b"/>
                      <a:r>
                        <a:rPr lang="es-CO" sz="1200" b="0" i="0" u="none" strike="noStrike" dirty="0">
                          <a:solidFill>
                            <a:srgbClr val="000000"/>
                          </a:solidFill>
                          <a:latin typeface="Calibri"/>
                        </a:rPr>
                        <a:t>MEDIA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CO" sz="10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a:solidFill>
                            <a:srgbClr val="000000"/>
                          </a:solidFill>
                          <a:latin typeface="Calibri"/>
                        </a:rPr>
                        <a:t>MEDIA</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ES" sz="1200" b="0" i="0" u="none" strike="noStrike" kern="1200" dirty="0">
                          <a:solidFill>
                            <a:srgbClr val="000000"/>
                          </a:solidFill>
                          <a:latin typeface="Calibri"/>
                          <a:ea typeface="+mn-ea"/>
                          <a:cs typeface="+mn-cs"/>
                        </a:rPr>
                        <a:t>0.84</a:t>
                      </a:r>
                      <a:endParaRPr lang="es-CO" sz="1200" b="0" i="0" u="none" strike="noStrike" kern="1200" dirty="0">
                        <a:solidFill>
                          <a:srgbClr val="000000"/>
                        </a:solidFill>
                        <a:latin typeface="Calibri"/>
                        <a:ea typeface="+mn-ea"/>
                        <a:cs typeface="+mn-cs"/>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 </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81177">
                <a:tc>
                  <a:txBody>
                    <a:bodyPr/>
                    <a:lstStyle/>
                    <a:p>
                      <a:pPr algn="l" fontAlgn="b"/>
                      <a:r>
                        <a:rPr lang="es-CO" sz="1200" b="0" i="0" u="none" strike="noStrike" dirty="0">
                          <a:solidFill>
                            <a:srgbClr val="000000"/>
                          </a:solidFill>
                          <a:latin typeface="Calibri"/>
                        </a:rPr>
                        <a:t>TOTAL</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CO" sz="10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 </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latin typeface="Calibri"/>
                      </a:endParaRP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1200" b="0" i="0" u="none" strike="noStrike" dirty="0">
                          <a:solidFill>
                            <a:srgbClr val="000000"/>
                          </a:solidFill>
                          <a:latin typeface="Calibri"/>
                        </a:rPr>
                        <a:t>TOTAL</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 </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CO" sz="1200" b="0" i="0" u="none" strike="noStrike" kern="1200" dirty="0">
                          <a:solidFill>
                            <a:srgbClr val="000000"/>
                          </a:solidFill>
                          <a:latin typeface="Calibri"/>
                          <a:ea typeface="+mn-ea"/>
                          <a:cs typeface="+mn-cs"/>
                        </a:rPr>
                        <a:t> </a:t>
                      </a:r>
                    </a:p>
                  </a:txBody>
                  <a:tcPr marL="8530" marR="8530" marT="85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1 Título"/>
          <p:cNvSpPr txBox="1">
            <a:spLocks/>
          </p:cNvSpPr>
          <p:nvPr/>
        </p:nvSpPr>
        <p:spPr>
          <a:xfrm>
            <a:off x="467544" y="764704"/>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2900" dirty="0"/>
              <a:t>4. INDICADORES DE EFICIENCIA INTERNA  </a:t>
            </a:r>
            <a:r>
              <a:rPr lang="es-CO" sz="2400" dirty="0">
                <a:solidFill>
                  <a:srgbClr val="FF0000"/>
                </a:solidFill>
              </a:rPr>
              <a:t>2/2</a:t>
            </a:r>
          </a:p>
        </p:txBody>
      </p:sp>
    </p:spTree>
    <p:extLst>
      <p:ext uri="{BB962C8B-B14F-4D97-AF65-F5344CB8AC3E}">
        <p14:creationId xmlns:p14="http://schemas.microsoft.com/office/powerpoint/2010/main" val="388818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143000"/>
          </a:xfrm>
        </p:spPr>
        <p:txBody>
          <a:bodyPr>
            <a:normAutofit/>
          </a:bodyPr>
          <a:lstStyle/>
          <a:p>
            <a:r>
              <a:rPr lang="es-CO" sz="2900" dirty="0"/>
              <a:t>5. PROYECCIONES  VIGENCIA 2019</a:t>
            </a:r>
          </a:p>
        </p:txBody>
      </p:sp>
      <p:graphicFrame>
        <p:nvGraphicFramePr>
          <p:cNvPr id="4" name="3 Tabla"/>
          <p:cNvGraphicFramePr>
            <a:graphicFrameLocks noGrp="1"/>
          </p:cNvGraphicFramePr>
          <p:nvPr>
            <p:extLst>
              <p:ext uri="{D42A27DB-BD31-4B8C-83A1-F6EECF244321}">
                <p14:modId xmlns:p14="http://schemas.microsoft.com/office/powerpoint/2010/main" val="4267915033"/>
              </p:ext>
            </p:extLst>
          </p:nvPr>
        </p:nvGraphicFramePr>
        <p:xfrm>
          <a:off x="1187624" y="1988840"/>
          <a:ext cx="7029993" cy="3728454"/>
        </p:xfrm>
        <a:graphic>
          <a:graphicData uri="http://schemas.openxmlformats.org/drawingml/2006/table">
            <a:tbl>
              <a:tblPr/>
              <a:tblGrid>
                <a:gridCol w="2205458">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152127">
                  <a:extLst>
                    <a:ext uri="{9D8B030D-6E8A-4147-A177-3AD203B41FA5}">
                      <a16:colId xmlns:a16="http://schemas.microsoft.com/office/drawing/2014/main" val="20004"/>
                    </a:ext>
                  </a:extLst>
                </a:gridCol>
              </a:tblGrid>
              <a:tr h="621409">
                <a:tc>
                  <a:txBody>
                    <a:bodyPr/>
                    <a:lstStyle/>
                    <a:p>
                      <a:pPr algn="l" fontAlgn="ctr"/>
                      <a:r>
                        <a:rPr lang="es-CO" sz="1400" b="1" i="0" u="none" strike="noStrike" dirty="0">
                          <a:solidFill>
                            <a:schemeClr val="tx1"/>
                          </a:solidFill>
                          <a:latin typeface="Calibri"/>
                        </a:rPr>
                        <a:t>NIVEL EDUCATIVO Vs TASA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chemeClr val="tx1"/>
                          </a:solidFill>
                          <a:latin typeface="Calibri"/>
                        </a:rPr>
                        <a:t>TASA DE DESERCIÓN INTRAANUAL </a:t>
                      </a:r>
                      <a:r>
                        <a:rPr lang="es-CO" sz="1100" b="1" i="0" u="none" strike="noStrike" dirty="0">
                          <a:solidFill>
                            <a:srgbClr val="000000"/>
                          </a:solidFill>
                          <a:latin typeface="+mn-lt"/>
                        </a:rPr>
                        <a:t> (%)</a:t>
                      </a:r>
                      <a:endParaRPr lang="es-CO" sz="1100" b="1"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chemeClr val="tx1"/>
                          </a:solidFill>
                          <a:latin typeface="Calibri"/>
                        </a:rPr>
                        <a:t>TASA DE DESERCIÓN INTERANUAL </a:t>
                      </a:r>
                      <a:r>
                        <a:rPr lang="es-CO" sz="1100" b="1" i="0" u="none" strike="noStrike" dirty="0">
                          <a:solidFill>
                            <a:srgbClr val="000000"/>
                          </a:solidFill>
                          <a:latin typeface="+mn-lt"/>
                        </a:rPr>
                        <a:t> (%)</a:t>
                      </a:r>
                      <a:endParaRPr lang="es-CO" sz="1100" b="1"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chemeClr val="tx1"/>
                          </a:solidFill>
                          <a:latin typeface="Calibri"/>
                        </a:rPr>
                        <a:t>TASA DE REPITENCIA </a:t>
                      </a:r>
                      <a:r>
                        <a:rPr lang="es-CO" sz="1100" b="1" i="0" u="none" strike="noStrike" dirty="0">
                          <a:solidFill>
                            <a:srgbClr val="000000"/>
                          </a:solidFill>
                          <a:latin typeface="+mn-lt"/>
                        </a:rPr>
                        <a:t> (%)</a:t>
                      </a:r>
                      <a:endParaRPr lang="es-CO" sz="1100" b="1"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chemeClr val="tx1"/>
                          </a:solidFill>
                          <a:latin typeface="Calibri"/>
                        </a:rPr>
                        <a:t>TASA DE REPROBACIÓN </a:t>
                      </a:r>
                      <a:r>
                        <a:rPr lang="es-CO" sz="1100" b="1" i="0" u="none" strike="noStrike" dirty="0">
                          <a:solidFill>
                            <a:srgbClr val="000000"/>
                          </a:solidFill>
                          <a:latin typeface="+mn-lt"/>
                        </a:rPr>
                        <a:t>(%)</a:t>
                      </a:r>
                      <a:endParaRPr lang="es-CO" sz="1100" b="1"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21409">
                <a:tc>
                  <a:txBody>
                    <a:bodyPr/>
                    <a:lstStyle/>
                    <a:p>
                      <a:pPr algn="l" fontAlgn="ctr"/>
                      <a:r>
                        <a:rPr lang="es-CO" sz="1400" b="1" i="0" u="none" strike="noStrike" dirty="0">
                          <a:solidFill>
                            <a:schemeClr val="tx1"/>
                          </a:solidFill>
                          <a:latin typeface="Calibri"/>
                        </a:rPr>
                        <a:t>PRESCOLAR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0.5%</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0,5%</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0%</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0%</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21409">
                <a:tc>
                  <a:txBody>
                    <a:bodyPr/>
                    <a:lstStyle/>
                    <a:p>
                      <a:pPr algn="l" fontAlgn="ctr"/>
                      <a:r>
                        <a:rPr lang="es-CO" sz="1400" b="1" i="0" u="none" strike="noStrike" dirty="0">
                          <a:solidFill>
                            <a:schemeClr val="tx1"/>
                          </a:solidFill>
                          <a:latin typeface="Calibri"/>
                        </a:rPr>
                        <a:t>BÁSICA PRIMARIA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1%</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1%</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3%</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3#%</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21409">
                <a:tc>
                  <a:txBody>
                    <a:bodyPr/>
                    <a:lstStyle/>
                    <a:p>
                      <a:pPr algn="l" fontAlgn="ctr"/>
                      <a:r>
                        <a:rPr lang="es-CO" sz="1400" b="1" i="0" u="none" strike="noStrike" dirty="0">
                          <a:solidFill>
                            <a:schemeClr val="tx1"/>
                          </a:solidFill>
                          <a:latin typeface="Calibri"/>
                        </a:rPr>
                        <a:t>BÁSICA SECUNDARIA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0,5%</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1,5%</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6%</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8%</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21409">
                <a:tc>
                  <a:txBody>
                    <a:bodyPr/>
                    <a:lstStyle/>
                    <a:p>
                      <a:pPr algn="l" fontAlgn="ctr"/>
                      <a:r>
                        <a:rPr lang="es-CO" sz="1400" b="1" i="0" u="none" strike="noStrike" dirty="0">
                          <a:solidFill>
                            <a:schemeClr val="tx1"/>
                          </a:solidFill>
                          <a:latin typeface="Calibri"/>
                        </a:rPr>
                        <a:t>MEDIA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0,5%</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0%</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4%</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8%</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21409">
                <a:tc>
                  <a:txBody>
                    <a:bodyPr/>
                    <a:lstStyle/>
                    <a:p>
                      <a:pPr algn="r" fontAlgn="ctr"/>
                      <a:r>
                        <a:rPr lang="es-CO" sz="1400" b="1" i="0" u="none" strike="noStrike" dirty="0">
                          <a:solidFill>
                            <a:schemeClr val="tx1"/>
                          </a:solidFill>
                          <a:latin typeface="Calibri"/>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2.5%</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3%</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3.22%%</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200" b="0" i="0" u="none" strike="noStrike" dirty="0">
                          <a:solidFill>
                            <a:schemeClr val="tx1"/>
                          </a:solidFill>
                          <a:latin typeface="Calibri"/>
                        </a:rPr>
                        <a:t>4,70%</a:t>
                      </a:r>
                      <a:endParaRPr lang="es-CO" sz="12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55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Autofit/>
          </a:bodyPr>
          <a:lstStyle/>
          <a:p>
            <a:pPr algn="just"/>
            <a:r>
              <a:rPr lang="es-CO" sz="1600" dirty="0"/>
              <a:t>Democracia y Ciudadanía</a:t>
            </a:r>
          </a:p>
          <a:p>
            <a:pPr algn="just"/>
            <a:r>
              <a:rPr lang="es-CO" sz="1600" dirty="0"/>
              <a:t>Educación Sexual</a:t>
            </a:r>
          </a:p>
          <a:p>
            <a:pPr algn="just"/>
            <a:r>
              <a:rPr lang="es-ES_tradnl" sz="1600" dirty="0"/>
              <a:t>Eco IEFEBA</a:t>
            </a:r>
          </a:p>
          <a:p>
            <a:pPr algn="just"/>
            <a:r>
              <a:rPr lang="es-ES_tradnl" sz="1600" dirty="0"/>
              <a:t>Escuela para padres</a:t>
            </a:r>
          </a:p>
          <a:p>
            <a:pPr algn="just"/>
            <a:r>
              <a:rPr lang="es-ES_tradnl" sz="1600" dirty="0"/>
              <a:t>Tiempo libre</a:t>
            </a:r>
          </a:p>
          <a:p>
            <a:pPr algn="just"/>
            <a:r>
              <a:rPr lang="es-ES_tradnl" sz="1600" dirty="0"/>
              <a:t>Valores</a:t>
            </a:r>
          </a:p>
          <a:p>
            <a:pPr algn="just"/>
            <a:r>
              <a:rPr lang="es-ES_tradnl" sz="1600" dirty="0"/>
              <a:t>LEO para construir ciudadanía</a:t>
            </a:r>
          </a:p>
          <a:p>
            <a:pPr marL="0" indent="0" algn="just">
              <a:buNone/>
            </a:pPr>
            <a:endParaRPr lang="es-ES_tradnl" sz="1600" dirty="0"/>
          </a:p>
          <a:p>
            <a:pPr marL="0" indent="0" algn="just">
              <a:buNone/>
            </a:pPr>
            <a:endParaRPr lang="es-ES_tradnl" sz="1600" dirty="0"/>
          </a:p>
          <a:p>
            <a:endParaRPr lang="es-CO" sz="1600" dirty="0"/>
          </a:p>
        </p:txBody>
      </p:sp>
      <p:sp>
        <p:nvSpPr>
          <p:cNvPr id="4" name="3 Título"/>
          <p:cNvSpPr>
            <a:spLocks noGrp="1"/>
          </p:cNvSpPr>
          <p:nvPr>
            <p:ph type="title"/>
          </p:nvPr>
        </p:nvSpPr>
        <p:spPr/>
        <p:txBody>
          <a:bodyPr>
            <a:noAutofit/>
          </a:bodyPr>
          <a:lstStyle/>
          <a:p>
            <a:r>
              <a:rPr lang="es-CO" sz="3200" dirty="0"/>
              <a:t>6. DESARROLLO DE PROYECTOS PEDAGÓGICOS TRANSVERSALES</a:t>
            </a:r>
          </a:p>
        </p:txBody>
      </p:sp>
    </p:spTree>
    <p:extLst>
      <p:ext uri="{BB962C8B-B14F-4D97-AF65-F5344CB8AC3E}">
        <p14:creationId xmlns:p14="http://schemas.microsoft.com/office/powerpoint/2010/main" val="3591422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764704"/>
            <a:ext cx="7309279" cy="1280890"/>
          </a:xfrm>
        </p:spPr>
        <p:txBody>
          <a:bodyPr>
            <a:normAutofit fontScale="90000"/>
          </a:bodyPr>
          <a:lstStyle/>
          <a:p>
            <a:pPr algn="ctr"/>
            <a:r>
              <a:rPr lang="es-CO" dirty="0"/>
              <a:t>Proyecto democracia y Ciudadanía</a:t>
            </a:r>
            <a:br>
              <a:rPr lang="es-CO" dirty="0"/>
            </a:br>
            <a:r>
              <a:rPr lang="es-CO" sz="2800" dirty="0"/>
              <a:t>Elección del Gobierno escolar</a:t>
            </a:r>
            <a:br>
              <a:rPr lang="es-CO" sz="2800" dirty="0"/>
            </a:br>
            <a:br>
              <a:rPr lang="es-CO" sz="2800" dirty="0"/>
            </a:br>
            <a:endParaRPr lang="es-CO" sz="2800"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556792"/>
            <a:ext cx="4120257" cy="2592288"/>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0257" y="1556792"/>
            <a:ext cx="5132222" cy="2592288"/>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49080"/>
            <a:ext cx="9144000" cy="2708920"/>
          </a:xfrm>
          <a:prstGeom prst="rect">
            <a:avLst/>
          </a:prstGeom>
        </p:spPr>
      </p:pic>
    </p:spTree>
    <p:extLst>
      <p:ext uri="{BB962C8B-B14F-4D97-AF65-F5344CB8AC3E}">
        <p14:creationId xmlns:p14="http://schemas.microsoft.com/office/powerpoint/2010/main" val="2818321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O" dirty="0"/>
              <a:t>FORO  FILOSÓFICO IEFEBA INTERNO 2018 PROYECTO DE VALORRES</a:t>
            </a:r>
            <a:br>
              <a:rPr lang="es-CO" dirty="0"/>
            </a:br>
            <a:endParaRPr lang="es-CO"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28800"/>
            <a:ext cx="3960593" cy="2880320"/>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5504" y="1727608"/>
            <a:ext cx="3513584" cy="2637496"/>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4367412"/>
            <a:ext cx="4974279" cy="2490588"/>
          </a:xfrm>
          <a:prstGeom prst="rect">
            <a:avLst/>
          </a:prstGeom>
        </p:spPr>
      </p:pic>
    </p:spTree>
    <p:extLst>
      <p:ext uri="{BB962C8B-B14F-4D97-AF65-F5344CB8AC3E}">
        <p14:creationId xmlns:p14="http://schemas.microsoft.com/office/powerpoint/2010/main" val="3199170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47056" y="692696"/>
            <a:ext cx="8496944" cy="1179293"/>
          </a:xfrm>
        </p:spPr>
        <p:txBody>
          <a:bodyPr>
            <a:normAutofit fontScale="85000" lnSpcReduction="20000"/>
          </a:bodyPr>
          <a:lstStyle/>
          <a:p>
            <a:pPr marL="0" indent="0" algn="ctr">
              <a:buNone/>
            </a:pPr>
            <a:r>
              <a:rPr lang="es-ES_tradnl" dirty="0"/>
              <a:t>  CAPACITACION APOYO  VERDE VIVO     FUNDACION MAMONAL ECOIEFEBA</a:t>
            </a:r>
            <a:br>
              <a:rPr lang="es-ES_tradnl" dirty="0"/>
            </a:br>
            <a:endParaRPr lang="es-CO" dirty="0"/>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482733"/>
            <a:ext cx="4896544" cy="4423420"/>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482733"/>
            <a:ext cx="3995936" cy="4538555"/>
          </a:xfrm>
          <a:prstGeom prst="rect">
            <a:avLst/>
          </a:prstGeom>
        </p:spPr>
      </p:pic>
    </p:spTree>
    <p:extLst>
      <p:ext uri="{BB962C8B-B14F-4D97-AF65-F5344CB8AC3E}">
        <p14:creationId xmlns:p14="http://schemas.microsoft.com/office/powerpoint/2010/main" val="2419365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63585" y="571984"/>
            <a:ext cx="7560839" cy="1080120"/>
          </a:xfrm>
        </p:spPr>
        <p:txBody>
          <a:bodyPr>
            <a:noAutofit/>
          </a:bodyPr>
          <a:lstStyle/>
          <a:p>
            <a:pPr algn="ctr"/>
            <a:r>
              <a:rPr lang="es-CO" sz="2800" dirty="0"/>
              <a:t>PROYECTO TRANSVERSAL TIEMPO LIBRE</a:t>
            </a:r>
          </a:p>
        </p:txBody>
      </p:sp>
      <p:sp>
        <p:nvSpPr>
          <p:cNvPr id="3" name="2 Marcador de contenido"/>
          <p:cNvSpPr>
            <a:spLocks noGrp="1"/>
          </p:cNvSpPr>
          <p:nvPr>
            <p:ph idx="1"/>
          </p:nvPr>
        </p:nvSpPr>
        <p:spPr>
          <a:xfrm>
            <a:off x="763465" y="1519821"/>
            <a:ext cx="8352927" cy="602773"/>
          </a:xfrm>
        </p:spPr>
        <p:txBody>
          <a:bodyPr>
            <a:normAutofit/>
          </a:bodyPr>
          <a:lstStyle/>
          <a:p>
            <a:pPr marL="0" indent="0" algn="just">
              <a:buNone/>
            </a:pPr>
            <a:r>
              <a:rPr lang="es-ES" dirty="0"/>
              <a:t>Expo arte integrado con </a:t>
            </a:r>
            <a:r>
              <a:rPr lang="es-ES" dirty="0" err="1"/>
              <a:t>ecoiefeba</a:t>
            </a:r>
            <a:endParaRPr lang="es-CO"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2" y="2204864"/>
            <a:ext cx="4391473" cy="514401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2179464"/>
            <a:ext cx="5256581" cy="5143500"/>
          </a:xfrm>
          <a:prstGeom prst="rect">
            <a:avLst/>
          </a:prstGeom>
        </p:spPr>
      </p:pic>
    </p:spTree>
    <p:extLst>
      <p:ext uri="{BB962C8B-B14F-4D97-AF65-F5344CB8AC3E}">
        <p14:creationId xmlns:p14="http://schemas.microsoft.com/office/powerpoint/2010/main" val="2785045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INTEGRACION DE PROYECTOS EN UNO</a:t>
            </a:r>
            <a:br>
              <a:rPr lang="es-ES" dirty="0"/>
            </a:br>
            <a:r>
              <a:rPr lang="es-ES" b="1" dirty="0"/>
              <a:t>LEO PARA CONSTRUIR CIUDADANIA</a:t>
            </a:r>
            <a:endParaRPr lang="es-CO" b="1" dirty="0"/>
          </a:p>
        </p:txBody>
      </p:sp>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1222" y="2060848"/>
            <a:ext cx="8329250" cy="4797152"/>
          </a:xfrm>
        </p:spPr>
      </p:pic>
    </p:spTree>
    <p:extLst>
      <p:ext uri="{BB962C8B-B14F-4D97-AF65-F5344CB8AC3E}">
        <p14:creationId xmlns:p14="http://schemas.microsoft.com/office/powerpoint/2010/main" val="2955716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Elipse"/>
          <p:cNvSpPr/>
          <p:nvPr/>
        </p:nvSpPr>
        <p:spPr>
          <a:xfrm>
            <a:off x="3131840" y="2348880"/>
            <a:ext cx="3168352" cy="309634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path path="circle">
                  <a:fillToRect t="100000" r="100000"/>
                </a:path>
                <a:tileRect l="-100000" b="-100000"/>
              </a:gradFill>
            </a:endParaRPr>
          </a:p>
        </p:txBody>
      </p:sp>
      <p:sp>
        <p:nvSpPr>
          <p:cNvPr id="5" name="Marcador de contenido 2"/>
          <p:cNvSpPr txBox="1">
            <a:spLocks/>
          </p:cNvSpPr>
          <p:nvPr/>
        </p:nvSpPr>
        <p:spPr>
          <a:xfrm>
            <a:off x="5241856" y="2141200"/>
            <a:ext cx="3888432" cy="82068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s-CO" sz="6000" dirty="0"/>
              <a:t>GRACIAS</a:t>
            </a:r>
          </a:p>
        </p:txBody>
      </p:sp>
      <p:sp>
        <p:nvSpPr>
          <p:cNvPr id="2" name="Marcador de contenido 1"/>
          <p:cNvSpPr>
            <a:spLocks noGrp="1"/>
          </p:cNvSpPr>
          <p:nvPr>
            <p:ph idx="1"/>
          </p:nvPr>
        </p:nvSpPr>
        <p:spPr/>
        <p:txBody>
          <a:bodyPr/>
          <a:lstStyle/>
          <a:p>
            <a:endParaRPr lang="es-CO" dirty="0"/>
          </a:p>
        </p:txBody>
      </p:sp>
    </p:spTree>
    <p:extLst>
      <p:ext uri="{BB962C8B-B14F-4D97-AF65-F5344CB8AC3E}">
        <p14:creationId xmlns:p14="http://schemas.microsoft.com/office/powerpoint/2010/main" val="3617289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2492896"/>
            <a:ext cx="7237271" cy="1208882"/>
          </a:xfrm>
        </p:spPr>
        <p:txBody>
          <a:bodyPr>
            <a:normAutofit/>
          </a:bodyPr>
          <a:lstStyle/>
          <a:p>
            <a:pPr algn="ctr"/>
            <a:r>
              <a:rPr lang="es-CO" sz="3200" dirty="0"/>
              <a:t>7. </a:t>
            </a:r>
            <a:r>
              <a:rPr lang="es-CO" sz="3000" dirty="0"/>
              <a:t>EJECUCIÓN FINANCIERA Y CONTABLE</a:t>
            </a:r>
            <a:br>
              <a:rPr lang="es-CO" sz="3000" dirty="0"/>
            </a:br>
            <a:r>
              <a:rPr lang="es-CO" sz="3000" dirty="0"/>
              <a:t>2018</a:t>
            </a:r>
          </a:p>
        </p:txBody>
      </p:sp>
    </p:spTree>
    <p:extLst>
      <p:ext uri="{BB962C8B-B14F-4D97-AF65-F5344CB8AC3E}">
        <p14:creationId xmlns:p14="http://schemas.microsoft.com/office/powerpoint/2010/main" val="103709946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Plantilla IEFEBA</Template>
  <TotalTime>1695</TotalTime>
  <Words>1288</Words>
  <Application>Microsoft Office PowerPoint</Application>
  <PresentationFormat>Presentación en pantalla (4:3)</PresentationFormat>
  <Paragraphs>313</Paragraphs>
  <Slides>31</Slides>
  <Notes>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vt:i4>
      </vt:variant>
    </vt:vector>
  </HeadingPairs>
  <TitlesOfParts>
    <vt:vector size="36" baseType="lpstr">
      <vt:lpstr>Arial</vt:lpstr>
      <vt:lpstr>Arial Black</vt:lpstr>
      <vt:lpstr>Calibri</vt:lpstr>
      <vt:lpstr>Wingdings</vt:lpstr>
      <vt:lpstr>Tema de Office</vt:lpstr>
      <vt:lpstr>Presentación de PowerPoint</vt:lpstr>
      <vt:lpstr> RENDICIÓN DE CUENTAS  2018</vt:lpstr>
      <vt:lpstr>INTRODUCCIÓN</vt:lpstr>
      <vt:lpstr> La rendición de cuentas tiene como fin: </vt:lpstr>
      <vt:lpstr>PORCENTAJE DE ESTUDIANTES BENEFICIADOS CON GRATUIDAD </vt:lpstr>
      <vt:lpstr>CALIDAD</vt:lpstr>
      <vt:lpstr>Porcentaje de educadoresparticipando en el plan de formación </vt:lpstr>
      <vt:lpstr>INOVACION Y PERTINENCIA</vt:lpstr>
      <vt:lpstr>Porcentaje de matrícula con acceso a internet </vt:lpstr>
      <vt:lpstr>1. Proyecto Educativo   Institucional. 1/4</vt:lpstr>
      <vt:lpstr>1. Proyecto Educativo   Institucional. 2/4</vt:lpstr>
      <vt:lpstr>Mejoramiento de la convivencia Escolar, actividades lúdicas, comunidades escolares, vivencia de valores </vt:lpstr>
      <vt:lpstr>Logros:</vt:lpstr>
      <vt:lpstr>LOGROS:</vt:lpstr>
      <vt:lpstr>LOGROS: intervención por parte de la SED bloque 1 bloque 2 y traslado de la IEFEBA a l Universidad Antonio Nariño</vt:lpstr>
      <vt:lpstr>Logros académicos Beca PILO VA Mañana dorada</vt:lpstr>
      <vt:lpstr>LOGROS ACADEMICOS</vt:lpstr>
      <vt:lpstr>Presentación de PowerPoint</vt:lpstr>
      <vt:lpstr>Presentación de PowerPoint</vt:lpstr>
      <vt:lpstr>       3.INDICADORES DE ATENCIÓN AL CIUDADANO</vt:lpstr>
      <vt:lpstr>4. INDICADORES DE EFICIENCIA INTERNA  1/2</vt:lpstr>
      <vt:lpstr>Presentación de PowerPoint</vt:lpstr>
      <vt:lpstr>5. PROYECCIONES  VIGENCIA 2019</vt:lpstr>
      <vt:lpstr>6. DESARROLLO DE PROYECTOS PEDAGÓGICOS TRANSVERSALES</vt:lpstr>
      <vt:lpstr>Proyecto democracia y Ciudadanía Elección del Gobierno escolar  </vt:lpstr>
      <vt:lpstr>FORO  FILOSÓFICO IEFEBA INTERNO 2018 PROYECTO DE VALORRES </vt:lpstr>
      <vt:lpstr>Presentación de PowerPoint</vt:lpstr>
      <vt:lpstr>PROYECTO TRANSVERSAL TIEMPO LIBRE</vt:lpstr>
      <vt:lpstr>INTEGRACION DE PROYECTOS EN UNO LEO PARA CONSTRUIR CIUDADANIA</vt:lpstr>
      <vt:lpstr>Presentación de PowerPoint</vt:lpstr>
      <vt:lpstr>7. EJECUCIÓN FINANCIERA Y CONTABLE 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ESTRUCTURA  SINTÁCTICA DE LA ORACIÓN  COMPUESTA</dc:title>
  <dc:creator>Win 8.1</dc:creator>
  <cp:lastModifiedBy>MARIN ARIAS LIZBETH</cp:lastModifiedBy>
  <cp:revision>210</cp:revision>
  <dcterms:created xsi:type="dcterms:W3CDTF">2016-04-01T00:22:44Z</dcterms:created>
  <dcterms:modified xsi:type="dcterms:W3CDTF">2019-05-13T01:36:06Z</dcterms:modified>
</cp:coreProperties>
</file>