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75762" autoAdjust="0"/>
  </p:normalViewPr>
  <p:slideViewPr>
    <p:cSldViewPr snapToGrid="0">
      <p:cViewPr varScale="1">
        <p:scale>
          <a:sx n="55" d="100"/>
          <a:sy n="55" d="100"/>
        </p:scale>
        <p:origin x="1260"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1534E6-71E1-426A-8AED-59A7E40C6D75}" type="datetimeFigureOut">
              <a:rPr lang="es-CO" smtClean="0"/>
              <a:t>02/05/2019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780468-448D-4C47-94E5-1E9BFA45CABC}" type="slidenum">
              <a:rPr lang="es-CO" smtClean="0"/>
              <a:t>‹Nº›</a:t>
            </a:fld>
            <a:endParaRPr lang="es-CO"/>
          </a:p>
        </p:txBody>
      </p:sp>
    </p:spTree>
    <p:extLst>
      <p:ext uri="{BB962C8B-B14F-4D97-AF65-F5344CB8AC3E}">
        <p14:creationId xmlns:p14="http://schemas.microsoft.com/office/powerpoint/2010/main" val="764403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En la vigencia de 2018 la institución</a:t>
            </a:r>
            <a:r>
              <a:rPr lang="es-CO" baseline="0" dirty="0"/>
              <a:t> educativa Fernández  Baena mediante acuerdo aprobado por el consejo directivo de 2017 estableció para la vigencia recaudar por certificados académicos 1.000.000, tienda escolar 8.450.000, transferencia de gratuidad MEN 92.899.791, de estos se recaudaron 872.000 en certificados, 1.000.000 por tienda escolar y el giro recibido por el MEN fue de 75.090.234, menos de lo que se había presupuestado además recibimos una transferencia de la SED de 105,106,632  de estos </a:t>
            </a:r>
            <a:r>
              <a:rPr lang="es-CO" sz="1200" b="0" i="0" u="none" strike="noStrike" dirty="0">
                <a:effectLst/>
                <a:latin typeface="Arial Narrow" panose="020B0606020202030204" pitchFamily="34" charset="0"/>
              </a:rPr>
              <a:t> 91.625.215  </a:t>
            </a:r>
            <a:r>
              <a:rPr lang="es-CO" baseline="0" dirty="0"/>
              <a:t>para el arrendamiento de aulas en la universidad de Antonio de Nariño. Del año 2017 el excedente presupuestal fue de 8,074,842 el cual se ve reflejado en el año 2018 como recurso de balance, con esto la institución suma un total de recaudos de 190.143.708 para ser ejecutados. </a:t>
            </a:r>
            <a:endParaRPr lang="es-CO" dirty="0"/>
          </a:p>
        </p:txBody>
      </p:sp>
      <p:sp>
        <p:nvSpPr>
          <p:cNvPr id="4" name="Marcador de número de diapositiva 3"/>
          <p:cNvSpPr>
            <a:spLocks noGrp="1"/>
          </p:cNvSpPr>
          <p:nvPr>
            <p:ph type="sldNum" sz="quarter" idx="10"/>
          </p:nvPr>
        </p:nvSpPr>
        <p:spPr/>
        <p:txBody>
          <a:bodyPr/>
          <a:lstStyle/>
          <a:p>
            <a:fld id="{72780468-448D-4C47-94E5-1E9BFA45CABC}" type="slidenum">
              <a:rPr lang="es-CO" smtClean="0"/>
              <a:t>2</a:t>
            </a:fld>
            <a:endParaRPr lang="es-CO"/>
          </a:p>
        </p:txBody>
      </p:sp>
    </p:spTree>
    <p:extLst>
      <p:ext uri="{BB962C8B-B14F-4D97-AF65-F5344CB8AC3E}">
        <p14:creationId xmlns:p14="http://schemas.microsoft.com/office/powerpoint/2010/main" val="3823401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Así</a:t>
            </a:r>
            <a:r>
              <a:rPr lang="es-CO" baseline="0" dirty="0"/>
              <a:t> como fueron aprobados ingresos, se hizo también con los gastos mediante el mismo acuerdo presupuestal, para el 2018 se presupuestaron 15.366.520 en honorarios de estos fueron ejecutados el 55% dejando una cuenta por pagar de 706.000 correspondiente a los servicios contables del mes de diciembre que a la fecha ya fueron cancelados. En servicios técnicos se presupuesto 2.000.000 de los cuales se ejecuto el 35%. Para compras de equipos se proyecto un total de 17.000.000 y se ejecutaron 2.856.000 (17%). Para materiales y suministros se ejecuto el 68% del total presupuestado que fue 15.160.000, en dotaciones pedagógicas no se ejecutaron recursos. </a:t>
            </a:r>
            <a:endParaRPr lang="es-CO" dirty="0"/>
          </a:p>
        </p:txBody>
      </p:sp>
      <p:sp>
        <p:nvSpPr>
          <p:cNvPr id="4" name="Marcador de número de diapositiva 3"/>
          <p:cNvSpPr>
            <a:spLocks noGrp="1"/>
          </p:cNvSpPr>
          <p:nvPr>
            <p:ph type="sldNum" sz="quarter" idx="10"/>
          </p:nvPr>
        </p:nvSpPr>
        <p:spPr/>
        <p:txBody>
          <a:bodyPr/>
          <a:lstStyle/>
          <a:p>
            <a:fld id="{72780468-448D-4C47-94E5-1E9BFA45CABC}" type="slidenum">
              <a:rPr lang="es-CO" smtClean="0"/>
              <a:t>3</a:t>
            </a:fld>
            <a:endParaRPr lang="es-CO"/>
          </a:p>
        </p:txBody>
      </p:sp>
    </p:spTree>
    <p:extLst>
      <p:ext uri="{BB962C8B-B14F-4D97-AF65-F5344CB8AC3E}">
        <p14:creationId xmlns:p14="http://schemas.microsoft.com/office/powerpoint/2010/main" val="2826566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Para el caso de mantenimiento de infraestructura fue ejecutado el</a:t>
            </a:r>
            <a:r>
              <a:rPr lang="es-CO" baseline="0" dirty="0"/>
              <a:t> 71% del valor presupuestado, se pagaron 26,796,267 de 37.982.417. Para mantenimiento de mobiliario se ejecuto el 25% de 4.000.000 presupuestados. En servicios públicos se presupuesto un total de 8.008.322 de los cuales se ejecutaron 2.530.696. En arrendamientos fueron adicionaos 91,625,215 provenientes del giro de la SED para las aulas donde se dictaron las clases al final de año, el saldo que se refleja por pagar corresponde al mes de diciembre el cual a la fecha ya fue cancelado, para impresos y publicaciones se ejecuto el 22% de lo presupuestado, es decir, 1.774.000. En el rubro de comunicación y transportes se ejecuto el 60%. Para seguros se ejecuto 2.023.000 para la compra de la póliza de manejo de recursos, rector y segunda firma. Los impuestos corresponden al gravamen financiero cobrado por el banco, en esta vigencia se gasto el 44% del valor presupuestado, en salidas pedagógicas y actividades culturales no se ejecutaron recursos, para el caso de otros gastos generales se ejecutaron 89.250.</a:t>
            </a:r>
          </a:p>
          <a:p>
            <a:endParaRPr lang="es-CO" dirty="0"/>
          </a:p>
        </p:txBody>
      </p:sp>
      <p:sp>
        <p:nvSpPr>
          <p:cNvPr id="4" name="Marcador de número de diapositiva 3"/>
          <p:cNvSpPr>
            <a:spLocks noGrp="1"/>
          </p:cNvSpPr>
          <p:nvPr>
            <p:ph type="sldNum" sz="quarter" idx="10"/>
          </p:nvPr>
        </p:nvSpPr>
        <p:spPr/>
        <p:txBody>
          <a:bodyPr/>
          <a:lstStyle/>
          <a:p>
            <a:fld id="{72780468-448D-4C47-94E5-1E9BFA45CABC}" type="slidenum">
              <a:rPr lang="es-CO" smtClean="0"/>
              <a:t>4</a:t>
            </a:fld>
            <a:endParaRPr lang="es-CO"/>
          </a:p>
        </p:txBody>
      </p:sp>
    </p:spTree>
    <p:extLst>
      <p:ext uri="{BB962C8B-B14F-4D97-AF65-F5344CB8AC3E}">
        <p14:creationId xmlns:p14="http://schemas.microsoft.com/office/powerpoint/2010/main" val="2190279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Para inversión, rubro</a:t>
            </a:r>
            <a:r>
              <a:rPr lang="es-CO" baseline="0" dirty="0"/>
              <a:t> correspondiente a los proyectos pedagógicos institucionales se presupuestaron 8.000.000 de los cuales se ejecutaron 15% un saldo de 1.182.700</a:t>
            </a:r>
            <a:br>
              <a:rPr lang="es-CO" baseline="0" dirty="0"/>
            </a:br>
            <a:r>
              <a:rPr lang="es-CO" baseline="0" dirty="0"/>
              <a:t>EL total ejecutado en gastos fue de 118.058.757 para la vigencia de 2018.</a:t>
            </a:r>
            <a:endParaRPr lang="es-CO" dirty="0"/>
          </a:p>
        </p:txBody>
      </p:sp>
      <p:sp>
        <p:nvSpPr>
          <p:cNvPr id="4" name="Marcador de número de diapositiva 3"/>
          <p:cNvSpPr>
            <a:spLocks noGrp="1"/>
          </p:cNvSpPr>
          <p:nvPr>
            <p:ph type="sldNum" sz="quarter" idx="10"/>
          </p:nvPr>
        </p:nvSpPr>
        <p:spPr/>
        <p:txBody>
          <a:bodyPr/>
          <a:lstStyle/>
          <a:p>
            <a:fld id="{72780468-448D-4C47-94E5-1E9BFA45CABC}" type="slidenum">
              <a:rPr lang="es-CO" smtClean="0"/>
              <a:t>5</a:t>
            </a:fld>
            <a:endParaRPr lang="es-CO"/>
          </a:p>
        </p:txBody>
      </p:sp>
    </p:spTree>
    <p:extLst>
      <p:ext uri="{BB962C8B-B14F-4D97-AF65-F5344CB8AC3E}">
        <p14:creationId xmlns:p14="http://schemas.microsoft.com/office/powerpoint/2010/main" val="3647683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p:cNvSpPr>
            <a:spLocks noGrp="1"/>
          </p:cNvSpPr>
          <p:nvPr>
            <p:ph type="dt" sz="half" idx="10"/>
          </p:nvPr>
        </p:nvSpPr>
        <p:spPr/>
        <p:txBody>
          <a:bodyPr/>
          <a:lstStyle/>
          <a:p>
            <a:fld id="{FA915808-F0CB-4FA2-A1BB-DDFCF2FF62CC}" type="datetimeFigureOut">
              <a:rPr lang="es-CO" smtClean="0"/>
              <a:t>02/05/2019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3C24489E-4F80-4EE1-82A0-B75B5C87DC66}" type="slidenum">
              <a:rPr lang="es-CO" smtClean="0"/>
              <a:t>‹Nº›</a:t>
            </a:fld>
            <a:endParaRPr lang="es-CO"/>
          </a:p>
        </p:txBody>
      </p:sp>
    </p:spTree>
    <p:extLst>
      <p:ext uri="{BB962C8B-B14F-4D97-AF65-F5344CB8AC3E}">
        <p14:creationId xmlns:p14="http://schemas.microsoft.com/office/powerpoint/2010/main" val="1358844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FA915808-F0CB-4FA2-A1BB-DDFCF2FF62CC}" type="datetimeFigureOut">
              <a:rPr lang="es-CO" smtClean="0"/>
              <a:t>02/05/2019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3C24489E-4F80-4EE1-82A0-B75B5C87DC66}" type="slidenum">
              <a:rPr lang="es-CO" smtClean="0"/>
              <a:t>‹Nº›</a:t>
            </a:fld>
            <a:endParaRPr lang="es-CO"/>
          </a:p>
        </p:txBody>
      </p:sp>
    </p:spTree>
    <p:extLst>
      <p:ext uri="{BB962C8B-B14F-4D97-AF65-F5344CB8AC3E}">
        <p14:creationId xmlns:p14="http://schemas.microsoft.com/office/powerpoint/2010/main" val="3838383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FA915808-F0CB-4FA2-A1BB-DDFCF2FF62CC}" type="datetimeFigureOut">
              <a:rPr lang="es-CO" smtClean="0"/>
              <a:t>02/05/2019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3C24489E-4F80-4EE1-82A0-B75B5C87DC66}" type="slidenum">
              <a:rPr lang="es-CO" smtClean="0"/>
              <a:t>‹Nº›</a:t>
            </a:fld>
            <a:endParaRPr lang="es-CO"/>
          </a:p>
        </p:txBody>
      </p:sp>
    </p:spTree>
    <p:extLst>
      <p:ext uri="{BB962C8B-B14F-4D97-AF65-F5344CB8AC3E}">
        <p14:creationId xmlns:p14="http://schemas.microsoft.com/office/powerpoint/2010/main" val="308543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FA915808-F0CB-4FA2-A1BB-DDFCF2FF62CC}" type="datetimeFigureOut">
              <a:rPr lang="es-CO" smtClean="0"/>
              <a:t>02/05/2019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3C24489E-4F80-4EE1-82A0-B75B5C87DC66}" type="slidenum">
              <a:rPr lang="es-CO" smtClean="0"/>
              <a:t>‹Nº›</a:t>
            </a:fld>
            <a:endParaRPr lang="es-CO"/>
          </a:p>
        </p:txBody>
      </p:sp>
    </p:spTree>
    <p:extLst>
      <p:ext uri="{BB962C8B-B14F-4D97-AF65-F5344CB8AC3E}">
        <p14:creationId xmlns:p14="http://schemas.microsoft.com/office/powerpoint/2010/main" val="474211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FA915808-F0CB-4FA2-A1BB-DDFCF2FF62CC}" type="datetimeFigureOut">
              <a:rPr lang="es-CO" smtClean="0"/>
              <a:t>02/05/2019</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3C24489E-4F80-4EE1-82A0-B75B5C87DC66}" type="slidenum">
              <a:rPr lang="es-CO" smtClean="0"/>
              <a:t>‹Nº›</a:t>
            </a:fld>
            <a:endParaRPr lang="es-CO"/>
          </a:p>
        </p:txBody>
      </p:sp>
    </p:spTree>
    <p:extLst>
      <p:ext uri="{BB962C8B-B14F-4D97-AF65-F5344CB8AC3E}">
        <p14:creationId xmlns:p14="http://schemas.microsoft.com/office/powerpoint/2010/main" val="2934064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FA915808-F0CB-4FA2-A1BB-DDFCF2FF62CC}" type="datetimeFigureOut">
              <a:rPr lang="es-CO" smtClean="0"/>
              <a:t>02/05/2019</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3C24489E-4F80-4EE1-82A0-B75B5C87DC66}" type="slidenum">
              <a:rPr lang="es-CO" smtClean="0"/>
              <a:t>‹Nº›</a:t>
            </a:fld>
            <a:endParaRPr lang="es-CO"/>
          </a:p>
        </p:txBody>
      </p:sp>
    </p:spTree>
    <p:extLst>
      <p:ext uri="{BB962C8B-B14F-4D97-AF65-F5344CB8AC3E}">
        <p14:creationId xmlns:p14="http://schemas.microsoft.com/office/powerpoint/2010/main" val="184815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A915808-F0CB-4FA2-A1BB-DDFCF2FF62CC}" type="datetimeFigureOut">
              <a:rPr lang="es-CO" smtClean="0"/>
              <a:t>02/05/2019</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3C24489E-4F80-4EE1-82A0-B75B5C87DC66}" type="slidenum">
              <a:rPr lang="es-CO" smtClean="0"/>
              <a:t>‹Nº›</a:t>
            </a:fld>
            <a:endParaRPr lang="es-CO"/>
          </a:p>
        </p:txBody>
      </p:sp>
    </p:spTree>
    <p:extLst>
      <p:ext uri="{BB962C8B-B14F-4D97-AF65-F5344CB8AC3E}">
        <p14:creationId xmlns:p14="http://schemas.microsoft.com/office/powerpoint/2010/main" val="3542346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FA915808-F0CB-4FA2-A1BB-DDFCF2FF62CC}" type="datetimeFigureOut">
              <a:rPr lang="es-CO" smtClean="0"/>
              <a:t>02/05/2019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3C24489E-4F80-4EE1-82A0-B75B5C87DC66}" type="slidenum">
              <a:rPr lang="es-CO" smtClean="0"/>
              <a:t>‹Nº›</a:t>
            </a:fld>
            <a:endParaRPr lang="es-CO"/>
          </a:p>
        </p:txBody>
      </p:sp>
    </p:spTree>
    <p:extLst>
      <p:ext uri="{BB962C8B-B14F-4D97-AF65-F5344CB8AC3E}">
        <p14:creationId xmlns:p14="http://schemas.microsoft.com/office/powerpoint/2010/main" val="3996019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FA915808-F0CB-4FA2-A1BB-DDFCF2FF62CC}" type="datetimeFigureOut">
              <a:rPr lang="es-CO" smtClean="0"/>
              <a:t>02/05/2019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3C24489E-4F80-4EE1-82A0-B75B5C87DC66}" type="slidenum">
              <a:rPr lang="es-CO" smtClean="0"/>
              <a:t>‹Nº›</a:t>
            </a:fld>
            <a:endParaRPr lang="es-CO"/>
          </a:p>
        </p:txBody>
      </p:sp>
    </p:spTree>
    <p:extLst>
      <p:ext uri="{BB962C8B-B14F-4D97-AF65-F5344CB8AC3E}">
        <p14:creationId xmlns:p14="http://schemas.microsoft.com/office/powerpoint/2010/main" val="326242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FA915808-F0CB-4FA2-A1BB-DDFCF2FF62CC}" type="datetimeFigureOut">
              <a:rPr lang="es-CO" smtClean="0"/>
              <a:t>02/05/2019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3C24489E-4F80-4EE1-82A0-B75B5C87DC66}" type="slidenum">
              <a:rPr lang="es-CO" smtClean="0"/>
              <a:t>‹Nº›</a:t>
            </a:fld>
            <a:endParaRPr lang="es-CO"/>
          </a:p>
        </p:txBody>
      </p:sp>
    </p:spTree>
    <p:extLst>
      <p:ext uri="{BB962C8B-B14F-4D97-AF65-F5344CB8AC3E}">
        <p14:creationId xmlns:p14="http://schemas.microsoft.com/office/powerpoint/2010/main" val="994342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FA915808-F0CB-4FA2-A1BB-DDFCF2FF62CC}" type="datetimeFigureOut">
              <a:rPr lang="es-CO" smtClean="0"/>
              <a:t>02/05/2019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3C24489E-4F80-4EE1-82A0-B75B5C87DC66}" type="slidenum">
              <a:rPr lang="es-CO" smtClean="0"/>
              <a:t>‹Nº›</a:t>
            </a:fld>
            <a:endParaRPr lang="es-CO"/>
          </a:p>
        </p:txBody>
      </p:sp>
    </p:spTree>
    <p:extLst>
      <p:ext uri="{BB962C8B-B14F-4D97-AF65-F5344CB8AC3E}">
        <p14:creationId xmlns:p14="http://schemas.microsoft.com/office/powerpoint/2010/main" val="2049636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915808-F0CB-4FA2-A1BB-DDFCF2FF62CC}" type="datetimeFigureOut">
              <a:rPr lang="es-CO" smtClean="0"/>
              <a:t>02/05/2019</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24489E-4F80-4EE1-82A0-B75B5C87DC66}" type="slidenum">
              <a:rPr lang="es-CO" smtClean="0"/>
              <a:t>‹Nº›</a:t>
            </a:fld>
            <a:endParaRPr lang="es-CO"/>
          </a:p>
        </p:txBody>
      </p:sp>
    </p:spTree>
    <p:extLst>
      <p:ext uri="{BB962C8B-B14F-4D97-AF65-F5344CB8AC3E}">
        <p14:creationId xmlns:p14="http://schemas.microsoft.com/office/powerpoint/2010/main" val="933631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CO" dirty="0"/>
              <a:t>EJECUCION PRESPUESTAL IEAE FERNANDEZ BAENA</a:t>
            </a:r>
          </a:p>
        </p:txBody>
      </p:sp>
      <p:sp>
        <p:nvSpPr>
          <p:cNvPr id="3" name="Subtítulo 2"/>
          <p:cNvSpPr>
            <a:spLocks noGrp="1"/>
          </p:cNvSpPr>
          <p:nvPr>
            <p:ph type="subTitle" idx="1"/>
          </p:nvPr>
        </p:nvSpPr>
        <p:spPr/>
        <p:txBody>
          <a:bodyPr/>
          <a:lstStyle/>
          <a:p>
            <a:r>
              <a:rPr lang="es-CO" dirty="0"/>
              <a:t>VIGENCIA 2018</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2949" y="98090"/>
            <a:ext cx="2754385" cy="1512324"/>
          </a:xfrm>
          <a:prstGeom prst="rect">
            <a:avLst/>
          </a:prstGeom>
        </p:spPr>
      </p:pic>
    </p:spTree>
    <p:extLst>
      <p:ext uri="{BB962C8B-B14F-4D97-AF65-F5344CB8AC3E}">
        <p14:creationId xmlns:p14="http://schemas.microsoft.com/office/powerpoint/2010/main" val="2800971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p:cNvGraphicFramePr>
            <a:graphicFrameLocks noGrp="1"/>
          </p:cNvGraphicFramePr>
          <p:nvPr>
            <p:extLst>
              <p:ext uri="{D42A27DB-BD31-4B8C-83A1-F6EECF244321}">
                <p14:modId xmlns:p14="http://schemas.microsoft.com/office/powerpoint/2010/main" val="1396690404"/>
              </p:ext>
            </p:extLst>
          </p:nvPr>
        </p:nvGraphicFramePr>
        <p:xfrm>
          <a:off x="3205780" y="1240060"/>
          <a:ext cx="5852160" cy="4504631"/>
        </p:xfrm>
        <a:graphic>
          <a:graphicData uri="http://schemas.openxmlformats.org/drawingml/2006/table">
            <a:tbl>
              <a:tblPr/>
              <a:tblGrid>
                <a:gridCol w="758348">
                  <a:extLst>
                    <a:ext uri="{9D8B030D-6E8A-4147-A177-3AD203B41FA5}">
                      <a16:colId xmlns:a16="http://schemas.microsoft.com/office/drawing/2014/main" val="20000"/>
                    </a:ext>
                  </a:extLst>
                </a:gridCol>
                <a:gridCol w="2761533">
                  <a:extLst>
                    <a:ext uri="{9D8B030D-6E8A-4147-A177-3AD203B41FA5}">
                      <a16:colId xmlns:a16="http://schemas.microsoft.com/office/drawing/2014/main" val="20001"/>
                    </a:ext>
                  </a:extLst>
                </a:gridCol>
                <a:gridCol w="1187602">
                  <a:extLst>
                    <a:ext uri="{9D8B030D-6E8A-4147-A177-3AD203B41FA5}">
                      <a16:colId xmlns:a16="http://schemas.microsoft.com/office/drawing/2014/main" val="20002"/>
                    </a:ext>
                  </a:extLst>
                </a:gridCol>
                <a:gridCol w="1144677">
                  <a:extLst>
                    <a:ext uri="{9D8B030D-6E8A-4147-A177-3AD203B41FA5}">
                      <a16:colId xmlns:a16="http://schemas.microsoft.com/office/drawing/2014/main" val="20003"/>
                    </a:ext>
                  </a:extLst>
                </a:gridCol>
              </a:tblGrid>
              <a:tr h="319798">
                <a:tc>
                  <a:txBody>
                    <a:bodyPr/>
                    <a:lstStyle/>
                    <a:p>
                      <a:pPr algn="l" fontAlgn="t"/>
                      <a:r>
                        <a:rPr lang="es-CO" sz="1300" b="1" i="0" u="none" strike="noStrike" dirty="0">
                          <a:solidFill>
                            <a:srgbClr val="333399"/>
                          </a:solidFill>
                          <a:effectLst/>
                          <a:latin typeface="Arial Narrow" panose="020B0606020202030204" pitchFamily="34" charset="0"/>
                        </a:rPr>
                        <a:t>CODIGO PRESUP.</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t"/>
                      <a:r>
                        <a:rPr lang="es-CO" sz="1300" b="1" i="0" u="none" strike="noStrike" dirty="0">
                          <a:solidFill>
                            <a:srgbClr val="333399"/>
                          </a:solidFill>
                          <a:effectLst/>
                          <a:latin typeface="Arial Narrow" panose="020B0606020202030204" pitchFamily="34" charset="0"/>
                        </a:rPr>
                        <a:t>DESCRIPCION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fontAlgn="t"/>
                      <a:r>
                        <a:rPr lang="es-CO" sz="1300" b="1" i="0" u="none" strike="noStrike" dirty="0">
                          <a:solidFill>
                            <a:srgbClr val="333399"/>
                          </a:solidFill>
                          <a:effectLst/>
                          <a:latin typeface="Arial Narrow" panose="020B0606020202030204" pitchFamily="34" charset="0"/>
                        </a:rPr>
                        <a:t>PREUPUESTO</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fontAlgn="t"/>
                      <a:r>
                        <a:rPr lang="es-CO" sz="1300" b="1" i="0" u="none" strike="noStrike">
                          <a:solidFill>
                            <a:srgbClr val="333399"/>
                          </a:solidFill>
                          <a:effectLst/>
                          <a:latin typeface="Arial Narrow" panose="020B0606020202030204" pitchFamily="34" charset="0"/>
                        </a:rPr>
                        <a:t>RECAUDOS                                 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10000"/>
                  </a:ext>
                </a:extLst>
              </a:tr>
              <a:tr h="241743">
                <a:tc>
                  <a:txBody>
                    <a:bodyPr/>
                    <a:lstStyle/>
                    <a:p>
                      <a:pPr algn="l" fontAlgn="t"/>
                      <a:endParaRPr lang="es-CO" sz="1300" b="1" i="0" u="none" strike="noStrike">
                        <a:solidFill>
                          <a:srgbClr val="333399"/>
                        </a:solidFill>
                        <a:effectLst/>
                        <a:latin typeface="Arial Narrow" panose="020B0606020202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s-CO" sz="1300" b="1" i="0" u="none" strike="noStrike">
                        <a:solidFill>
                          <a:srgbClr val="333399"/>
                        </a:solidFill>
                        <a:effectLst/>
                        <a:latin typeface="Arial Narrow" panose="020B0606020202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s-CO" sz="1300" b="1" i="0" u="none" strike="noStrike">
                        <a:solidFill>
                          <a:srgbClr val="333399"/>
                        </a:solidFill>
                        <a:effectLst/>
                        <a:latin typeface="Arial Narrow" panose="020B0606020202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s-CO" sz="1300" b="1" i="0" u="none" strike="noStrike" dirty="0">
                        <a:solidFill>
                          <a:srgbClr val="333399"/>
                        </a:solidFill>
                        <a:effectLst/>
                        <a:latin typeface="Arial Narrow" panose="020B0606020202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1743">
                <a:tc>
                  <a:txBody>
                    <a:bodyPr/>
                    <a:lstStyle/>
                    <a:p>
                      <a:pPr algn="r" fontAlgn="b"/>
                      <a:r>
                        <a:rPr lang="es-CO" sz="1300" b="0" i="0" u="sng" strike="noStrike" dirty="0">
                          <a:solidFill>
                            <a:srgbClr val="000000"/>
                          </a:solidFill>
                          <a:effectLst/>
                          <a:latin typeface="Arial Narrow" panose="020B060602020203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9"/>
                    </a:solidFill>
                  </a:tcPr>
                </a:tc>
                <a:tc>
                  <a:txBody>
                    <a:bodyPr/>
                    <a:lstStyle/>
                    <a:p>
                      <a:pPr algn="l" fontAlgn="b"/>
                      <a:r>
                        <a:rPr lang="es-CO" sz="1300" b="1" i="0" u="sng" strike="noStrike" dirty="0">
                          <a:solidFill>
                            <a:srgbClr val="333399"/>
                          </a:solidFill>
                          <a:effectLst/>
                          <a:latin typeface="Arial Narrow" panose="020B0606020202030204" pitchFamily="34" charset="0"/>
                        </a:rPr>
                        <a:t>Ingresos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9"/>
                    </a:solidFill>
                  </a:tcPr>
                </a:tc>
                <a:tc>
                  <a:txBody>
                    <a:bodyPr/>
                    <a:lstStyle/>
                    <a:p>
                      <a:pPr algn="r" fontAlgn="b"/>
                      <a:r>
                        <a:rPr lang="es-CO" sz="1300" b="1" i="0" u="sng" strike="noStrike" dirty="0">
                          <a:solidFill>
                            <a:srgbClr val="000000"/>
                          </a:solidFill>
                          <a:effectLst/>
                          <a:latin typeface="Arial Narrow" panose="020B0606020202030204" pitchFamily="34" charset="0"/>
                        </a:rPr>
                        <a:t>  215.532.265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9"/>
                    </a:solidFill>
                  </a:tcPr>
                </a:tc>
                <a:tc>
                  <a:txBody>
                    <a:bodyPr/>
                    <a:lstStyle/>
                    <a:p>
                      <a:pPr algn="r" fontAlgn="b"/>
                      <a:r>
                        <a:rPr lang="es-CO" sz="1300" b="1" i="0" u="sng" strike="noStrike">
                          <a:solidFill>
                            <a:srgbClr val="000000"/>
                          </a:solidFill>
                          <a:effectLst/>
                          <a:latin typeface="Arial Narrow" panose="020B0606020202030204" pitchFamily="34" charset="0"/>
                        </a:rPr>
                        <a:t> 190.143.708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9"/>
                    </a:solidFill>
                  </a:tcPr>
                </a:tc>
                <a:extLst>
                  <a:ext uri="{0D108BD9-81ED-4DB2-BD59-A6C34878D82A}">
                    <a16:rowId xmlns:a16="http://schemas.microsoft.com/office/drawing/2014/main" val="10002"/>
                  </a:ext>
                </a:extLst>
              </a:tr>
              <a:tr h="241743">
                <a:tc>
                  <a:txBody>
                    <a:bodyPr/>
                    <a:lstStyle/>
                    <a:p>
                      <a:pPr algn="r" fontAlgn="b"/>
                      <a:r>
                        <a:rPr lang="es-CO" sz="1300" b="1" i="0" u="none" strike="noStrike" dirty="0">
                          <a:solidFill>
                            <a:srgbClr val="000000"/>
                          </a:solidFill>
                          <a:effectLst/>
                          <a:latin typeface="Arial Narrow" panose="020B0606020202030204" pitchFamily="34" charset="0"/>
                        </a:rPr>
                        <a:t>1,1</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l" fontAlgn="b"/>
                      <a:r>
                        <a:rPr lang="es-CO" sz="1300" b="1" i="0" u="none" strike="noStrike" dirty="0">
                          <a:solidFill>
                            <a:srgbClr val="000000"/>
                          </a:solidFill>
                          <a:effectLst/>
                          <a:latin typeface="Arial Narrow" panose="020B0606020202030204" pitchFamily="34" charset="0"/>
                        </a:rPr>
                        <a:t>Ingresos operacionales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1" i="0" u="none" strike="noStrike">
                          <a:solidFill>
                            <a:srgbClr val="000000"/>
                          </a:solidFill>
                          <a:effectLst/>
                          <a:latin typeface="Arial Narrow" panose="020B0606020202030204" pitchFamily="34" charset="0"/>
                        </a:rPr>
                        <a:t>       9.450.000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1" i="0" u="none" strike="noStrike">
                          <a:solidFill>
                            <a:srgbClr val="000000"/>
                          </a:solidFill>
                          <a:effectLst/>
                          <a:latin typeface="Arial Narrow" panose="020B0606020202030204" pitchFamily="34" charset="0"/>
                        </a:rPr>
                        <a:t>      1.872.000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80"/>
                      </a:solidFill>
                      <a:prstDash val="dot"/>
                      <a:round/>
                      <a:headEnd type="none" w="med" len="med"/>
                      <a:tailEnd type="none" w="med" len="med"/>
                    </a:lnB>
                  </a:tcPr>
                </a:tc>
                <a:extLst>
                  <a:ext uri="{0D108BD9-81ED-4DB2-BD59-A6C34878D82A}">
                    <a16:rowId xmlns:a16="http://schemas.microsoft.com/office/drawing/2014/main" val="10003"/>
                  </a:ext>
                </a:extLst>
              </a:tr>
              <a:tr h="241743">
                <a:tc>
                  <a:txBody>
                    <a:bodyPr/>
                    <a:lstStyle/>
                    <a:p>
                      <a:pPr algn="r" fontAlgn="b"/>
                      <a:r>
                        <a:rPr lang="es-CO" sz="1300" b="1" i="0" u="none" strike="noStrike" dirty="0">
                          <a:solidFill>
                            <a:srgbClr val="000000"/>
                          </a:solidFill>
                          <a:effectLst/>
                          <a:latin typeface="Arial Narrow" panose="020B0606020202030204" pitchFamily="34" charset="0"/>
                        </a:rPr>
                        <a:t>1.1.1</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l" fontAlgn="b"/>
                      <a:r>
                        <a:rPr lang="es-CO" sz="1300" b="1" i="0" u="none" strike="noStrike">
                          <a:solidFill>
                            <a:srgbClr val="000000"/>
                          </a:solidFill>
                          <a:effectLst/>
                          <a:latin typeface="Arial Narrow" panose="020B0606020202030204" pitchFamily="34" charset="0"/>
                        </a:rPr>
                        <a:t>Ventas de servicios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1" i="0" u="none" strike="noStrike">
                          <a:solidFill>
                            <a:srgbClr val="000000"/>
                          </a:solidFill>
                          <a:effectLst/>
                          <a:latin typeface="Arial Narrow" panose="020B0606020202030204" pitchFamily="34" charset="0"/>
                        </a:rPr>
                        <a:t>       1.000.000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1" i="0" u="none" strike="noStrike" dirty="0">
                          <a:solidFill>
                            <a:srgbClr val="000000"/>
                          </a:solidFill>
                          <a:effectLst/>
                          <a:latin typeface="Arial Narrow" panose="020B0606020202030204" pitchFamily="34" charset="0"/>
                        </a:rPr>
                        <a:t>         872.000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extLst>
                  <a:ext uri="{0D108BD9-81ED-4DB2-BD59-A6C34878D82A}">
                    <a16:rowId xmlns:a16="http://schemas.microsoft.com/office/drawing/2014/main" val="10004"/>
                  </a:ext>
                </a:extLst>
              </a:tr>
              <a:tr h="462100">
                <a:tc>
                  <a:txBody>
                    <a:bodyPr/>
                    <a:lstStyle/>
                    <a:p>
                      <a:pPr algn="r" fontAlgn="b"/>
                      <a:r>
                        <a:rPr lang="es-CO" sz="1300" b="0" i="0" u="none" strike="noStrike" dirty="0">
                          <a:solidFill>
                            <a:srgbClr val="000000"/>
                          </a:solidFill>
                          <a:effectLst/>
                          <a:latin typeface="Arial Narrow" panose="020B0606020202030204" pitchFamily="34" charset="0"/>
                        </a:rPr>
                        <a:t>1.1.1.1</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l" fontAlgn="b"/>
                      <a:r>
                        <a:rPr lang="es-CO" sz="1300" b="0" i="0" u="none" strike="noStrike">
                          <a:solidFill>
                            <a:srgbClr val="000000"/>
                          </a:solidFill>
                          <a:effectLst/>
                          <a:latin typeface="Arial Narrow" panose="020B0606020202030204" pitchFamily="34" charset="0"/>
                        </a:rPr>
                        <a:t>Certificaciones, Constancias y Duplicados de Diplomas</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0" i="0" u="none" strike="noStrike">
                          <a:solidFill>
                            <a:srgbClr val="000000"/>
                          </a:solidFill>
                          <a:effectLst/>
                          <a:latin typeface="Arial Narrow" panose="020B0606020202030204" pitchFamily="34" charset="0"/>
                        </a:rPr>
                        <a:t>       1.000.000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0" i="0" u="none" strike="noStrike" dirty="0">
                          <a:solidFill>
                            <a:srgbClr val="000000"/>
                          </a:solidFill>
                          <a:effectLst/>
                          <a:latin typeface="Arial Narrow" panose="020B0606020202030204" pitchFamily="34" charset="0"/>
                        </a:rPr>
                        <a:t>         872.000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extLst>
                  <a:ext uri="{0D108BD9-81ED-4DB2-BD59-A6C34878D82A}">
                    <a16:rowId xmlns:a16="http://schemas.microsoft.com/office/drawing/2014/main" val="10005"/>
                  </a:ext>
                </a:extLst>
              </a:tr>
              <a:tr h="241743">
                <a:tc>
                  <a:txBody>
                    <a:bodyPr/>
                    <a:lstStyle/>
                    <a:p>
                      <a:pPr algn="r" fontAlgn="b"/>
                      <a:r>
                        <a:rPr lang="es-CO" sz="1300" b="1" i="0" u="none" strike="noStrike" dirty="0">
                          <a:solidFill>
                            <a:srgbClr val="000000"/>
                          </a:solidFill>
                          <a:effectLst/>
                          <a:latin typeface="Arial Narrow" panose="020B0606020202030204" pitchFamily="34" charset="0"/>
                        </a:rPr>
                        <a:t>1.1.2</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l" fontAlgn="b"/>
                      <a:r>
                        <a:rPr lang="es-CO" sz="1300" b="1" i="0" u="none" strike="noStrike">
                          <a:solidFill>
                            <a:srgbClr val="000000"/>
                          </a:solidFill>
                          <a:effectLst/>
                          <a:latin typeface="Arial Narrow" panose="020B0606020202030204" pitchFamily="34" charset="0"/>
                        </a:rPr>
                        <a:t>Explotacion de bienes y otros</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1" i="0" u="none" strike="noStrike">
                          <a:solidFill>
                            <a:srgbClr val="000000"/>
                          </a:solidFill>
                          <a:effectLst/>
                          <a:latin typeface="Arial Narrow" panose="020B0606020202030204" pitchFamily="34" charset="0"/>
                        </a:rPr>
                        <a:t>       8.450.000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1" i="0" u="none" strike="noStrike" dirty="0">
                          <a:solidFill>
                            <a:srgbClr val="000000"/>
                          </a:solidFill>
                          <a:effectLst/>
                          <a:latin typeface="Arial Narrow" panose="020B0606020202030204" pitchFamily="34" charset="0"/>
                        </a:rPr>
                        <a:t>      1.000.000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extLst>
                  <a:ext uri="{0D108BD9-81ED-4DB2-BD59-A6C34878D82A}">
                    <a16:rowId xmlns:a16="http://schemas.microsoft.com/office/drawing/2014/main" val="10006"/>
                  </a:ext>
                </a:extLst>
              </a:tr>
              <a:tr h="241743">
                <a:tc>
                  <a:txBody>
                    <a:bodyPr/>
                    <a:lstStyle/>
                    <a:p>
                      <a:pPr algn="r" fontAlgn="b"/>
                      <a:r>
                        <a:rPr lang="es-CO" sz="1300" b="0" i="0" u="none" strike="noStrike" dirty="0">
                          <a:solidFill>
                            <a:srgbClr val="000000"/>
                          </a:solidFill>
                          <a:effectLst/>
                          <a:latin typeface="Arial Narrow" panose="020B0606020202030204" pitchFamily="34" charset="0"/>
                        </a:rPr>
                        <a:t>1.1.2.1</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l" fontAlgn="b"/>
                      <a:r>
                        <a:rPr lang="es-CO" sz="1300" b="0" i="0" u="none" strike="noStrike" dirty="0">
                          <a:solidFill>
                            <a:srgbClr val="000000"/>
                          </a:solidFill>
                          <a:effectLst/>
                          <a:latin typeface="Arial Narrow" panose="020B0606020202030204" pitchFamily="34" charset="0"/>
                        </a:rPr>
                        <a:t>Tienda escolar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0" i="0" u="none" strike="noStrike">
                          <a:solidFill>
                            <a:srgbClr val="000000"/>
                          </a:solidFill>
                          <a:effectLst/>
                          <a:latin typeface="Arial Narrow" panose="020B0606020202030204" pitchFamily="34" charset="0"/>
                        </a:rPr>
                        <a:t>       8.450.000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0" i="0" u="none" strike="noStrike" dirty="0">
                          <a:solidFill>
                            <a:srgbClr val="000000"/>
                          </a:solidFill>
                          <a:effectLst/>
                          <a:latin typeface="Arial Narrow" panose="020B0606020202030204" pitchFamily="34" charset="0"/>
                        </a:rPr>
                        <a:t>      1.000.000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extLst>
                  <a:ext uri="{0D108BD9-81ED-4DB2-BD59-A6C34878D82A}">
                    <a16:rowId xmlns:a16="http://schemas.microsoft.com/office/drawing/2014/main" val="10007"/>
                  </a:ext>
                </a:extLst>
              </a:tr>
              <a:tr h="241743">
                <a:tc>
                  <a:txBody>
                    <a:bodyPr/>
                    <a:lstStyle/>
                    <a:p>
                      <a:pPr algn="r" fontAlgn="b"/>
                      <a:r>
                        <a:rPr lang="es-CO" sz="1300" b="1" i="0" u="none" strike="noStrike" dirty="0">
                          <a:solidFill>
                            <a:srgbClr val="000000"/>
                          </a:solidFill>
                          <a:effectLst/>
                          <a:latin typeface="Arial Narrow" panose="020B0606020202030204" pitchFamily="34" charset="0"/>
                        </a:rPr>
                        <a:t>1,2</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l" fontAlgn="b"/>
                      <a:r>
                        <a:rPr lang="es-CO" sz="1300" b="1" i="0" u="none" strike="noStrike">
                          <a:solidFill>
                            <a:srgbClr val="000000"/>
                          </a:solidFill>
                          <a:effectLst/>
                          <a:latin typeface="Arial Narrow" panose="020B0606020202030204" pitchFamily="34" charset="0"/>
                        </a:rPr>
                        <a:t>Transferencias del sector publico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1" i="0" u="none" strike="noStrike">
                          <a:solidFill>
                            <a:srgbClr val="000000"/>
                          </a:solidFill>
                          <a:effectLst/>
                          <a:latin typeface="Arial Narrow" panose="020B0606020202030204" pitchFamily="34" charset="0"/>
                        </a:rPr>
                        <a:t>  198.006.423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1" i="0" u="none" strike="noStrike" dirty="0">
                          <a:solidFill>
                            <a:srgbClr val="000000"/>
                          </a:solidFill>
                          <a:effectLst/>
                          <a:latin typeface="Arial Narrow" panose="020B0606020202030204" pitchFamily="34" charset="0"/>
                        </a:rPr>
                        <a:t> 180.196.866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extLst>
                  <a:ext uri="{0D108BD9-81ED-4DB2-BD59-A6C34878D82A}">
                    <a16:rowId xmlns:a16="http://schemas.microsoft.com/office/drawing/2014/main" val="10008"/>
                  </a:ext>
                </a:extLst>
              </a:tr>
              <a:tr h="241743">
                <a:tc>
                  <a:txBody>
                    <a:bodyPr/>
                    <a:lstStyle/>
                    <a:p>
                      <a:pPr algn="r" fontAlgn="b"/>
                      <a:r>
                        <a:rPr lang="es-CO" sz="1300" b="1" i="0" u="none" strike="noStrike" dirty="0">
                          <a:solidFill>
                            <a:srgbClr val="000000"/>
                          </a:solidFill>
                          <a:effectLst/>
                          <a:latin typeface="Arial Narrow" panose="020B0606020202030204" pitchFamily="34" charset="0"/>
                        </a:rPr>
                        <a:t>1.2.1</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l" fontAlgn="b"/>
                      <a:r>
                        <a:rPr lang="es-CO" sz="1300" b="1" i="0" u="none" strike="noStrike">
                          <a:solidFill>
                            <a:srgbClr val="000000"/>
                          </a:solidFill>
                          <a:effectLst/>
                          <a:latin typeface="Arial Narrow" panose="020B0606020202030204" pitchFamily="34" charset="0"/>
                        </a:rPr>
                        <a:t>Nacion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1" i="0" u="none" strike="noStrike">
                          <a:solidFill>
                            <a:srgbClr val="000000"/>
                          </a:solidFill>
                          <a:effectLst/>
                          <a:latin typeface="Arial Narrow" panose="020B0606020202030204" pitchFamily="34" charset="0"/>
                        </a:rPr>
                        <a:t>    92.899.791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1" i="0" u="none" strike="noStrike" dirty="0">
                          <a:solidFill>
                            <a:srgbClr val="000000"/>
                          </a:solidFill>
                          <a:effectLst/>
                          <a:latin typeface="Arial Narrow" panose="020B0606020202030204" pitchFamily="34" charset="0"/>
                        </a:rPr>
                        <a:t>   75.090.234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extLst>
                  <a:ext uri="{0D108BD9-81ED-4DB2-BD59-A6C34878D82A}">
                    <a16:rowId xmlns:a16="http://schemas.microsoft.com/office/drawing/2014/main" val="10009"/>
                  </a:ext>
                </a:extLst>
              </a:tr>
              <a:tr h="241743">
                <a:tc>
                  <a:txBody>
                    <a:bodyPr/>
                    <a:lstStyle/>
                    <a:p>
                      <a:pPr algn="r" fontAlgn="b"/>
                      <a:r>
                        <a:rPr lang="es-CO" sz="1300" b="0" i="0" u="none" strike="noStrike" dirty="0">
                          <a:solidFill>
                            <a:srgbClr val="000000"/>
                          </a:solidFill>
                          <a:effectLst/>
                          <a:latin typeface="Arial Narrow" panose="020B0606020202030204" pitchFamily="34" charset="0"/>
                        </a:rPr>
                        <a:t>1.2.1.1</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l" fontAlgn="b"/>
                      <a:r>
                        <a:rPr lang="es-CO" sz="1300" b="0" i="0" u="none" strike="noStrike">
                          <a:solidFill>
                            <a:srgbClr val="000000"/>
                          </a:solidFill>
                          <a:effectLst/>
                          <a:latin typeface="Arial Narrow" panose="020B0606020202030204" pitchFamily="34" charset="0"/>
                        </a:rPr>
                        <a:t>SGP-Gratuidad</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0" i="0" u="none" strike="noStrike">
                          <a:solidFill>
                            <a:srgbClr val="000000"/>
                          </a:solidFill>
                          <a:effectLst/>
                          <a:latin typeface="Arial Narrow" panose="020B0606020202030204" pitchFamily="34" charset="0"/>
                        </a:rPr>
                        <a:t>    92.899.791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0" i="0" u="none" strike="noStrike" dirty="0">
                          <a:solidFill>
                            <a:srgbClr val="000000"/>
                          </a:solidFill>
                          <a:effectLst/>
                          <a:latin typeface="Arial Narrow" panose="020B0606020202030204" pitchFamily="34" charset="0"/>
                        </a:rPr>
                        <a:t>   75.090.234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extLst>
                  <a:ext uri="{0D108BD9-81ED-4DB2-BD59-A6C34878D82A}">
                    <a16:rowId xmlns:a16="http://schemas.microsoft.com/office/drawing/2014/main" val="10010"/>
                  </a:ext>
                </a:extLst>
              </a:tr>
              <a:tr h="241743">
                <a:tc>
                  <a:txBody>
                    <a:bodyPr/>
                    <a:lstStyle/>
                    <a:p>
                      <a:pPr algn="r" fontAlgn="b"/>
                      <a:r>
                        <a:rPr lang="es-CO" sz="1300" b="1" i="0" u="none" strike="noStrike" dirty="0">
                          <a:solidFill>
                            <a:srgbClr val="000000"/>
                          </a:solidFill>
                          <a:effectLst/>
                          <a:latin typeface="Arial Narrow" panose="020B0606020202030204" pitchFamily="34" charset="0"/>
                        </a:rPr>
                        <a:t>1.2.2</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l" fontAlgn="b"/>
                      <a:r>
                        <a:rPr lang="es-CO" sz="1300" b="1" i="0" u="none" strike="noStrike">
                          <a:solidFill>
                            <a:srgbClr val="000000"/>
                          </a:solidFill>
                          <a:effectLst/>
                          <a:latin typeface="Arial Narrow" panose="020B0606020202030204" pitchFamily="34" charset="0"/>
                        </a:rPr>
                        <a:t>Entidad  territorial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1" i="0" u="none" strike="noStrike">
                          <a:solidFill>
                            <a:srgbClr val="000000"/>
                          </a:solidFill>
                          <a:effectLst/>
                          <a:latin typeface="Arial Narrow" panose="020B0606020202030204" pitchFamily="34" charset="0"/>
                        </a:rPr>
                        <a:t>  105.106.632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1" i="0" u="none" strike="noStrike" dirty="0">
                          <a:solidFill>
                            <a:srgbClr val="000000"/>
                          </a:solidFill>
                          <a:effectLst/>
                          <a:latin typeface="Arial Narrow" panose="020B0606020202030204" pitchFamily="34" charset="0"/>
                        </a:rPr>
                        <a:t> 105.106.632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extLst>
                  <a:ext uri="{0D108BD9-81ED-4DB2-BD59-A6C34878D82A}">
                    <a16:rowId xmlns:a16="http://schemas.microsoft.com/office/drawing/2014/main" val="10011"/>
                  </a:ext>
                </a:extLst>
              </a:tr>
              <a:tr h="241743">
                <a:tc>
                  <a:txBody>
                    <a:bodyPr/>
                    <a:lstStyle/>
                    <a:p>
                      <a:pPr algn="r" fontAlgn="b"/>
                      <a:r>
                        <a:rPr lang="es-CO" sz="1300" b="0" i="0" u="none" strike="noStrike" dirty="0">
                          <a:solidFill>
                            <a:srgbClr val="000000"/>
                          </a:solidFill>
                          <a:effectLst/>
                          <a:latin typeface="Arial Narrow" panose="020B0606020202030204" pitchFamily="34" charset="0"/>
                        </a:rPr>
                        <a:t>1.2.2.2</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l" fontAlgn="b"/>
                      <a:r>
                        <a:rPr lang="es-CO" sz="1300" b="0" i="0" u="none" strike="noStrike">
                          <a:solidFill>
                            <a:srgbClr val="000000"/>
                          </a:solidFill>
                          <a:effectLst/>
                          <a:latin typeface="Arial Narrow" panose="020B0606020202030204" pitchFamily="34" charset="0"/>
                        </a:rPr>
                        <a:t>Otras Distritales</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0" i="0" u="none" strike="noStrike">
                          <a:solidFill>
                            <a:srgbClr val="000000"/>
                          </a:solidFill>
                          <a:effectLst/>
                          <a:latin typeface="Arial Narrow" panose="020B0606020202030204" pitchFamily="34" charset="0"/>
                        </a:rPr>
                        <a:t>  105.106.632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0" i="0" u="none" strike="noStrike" dirty="0">
                          <a:solidFill>
                            <a:srgbClr val="000000"/>
                          </a:solidFill>
                          <a:effectLst/>
                          <a:latin typeface="Arial Narrow" panose="020B0606020202030204" pitchFamily="34" charset="0"/>
                        </a:rPr>
                        <a:t> 105.106.632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extLst>
                  <a:ext uri="{0D108BD9-81ED-4DB2-BD59-A6C34878D82A}">
                    <a16:rowId xmlns:a16="http://schemas.microsoft.com/office/drawing/2014/main" val="10012"/>
                  </a:ext>
                </a:extLst>
              </a:tr>
              <a:tr h="241743">
                <a:tc>
                  <a:txBody>
                    <a:bodyPr/>
                    <a:lstStyle/>
                    <a:p>
                      <a:pPr algn="r" fontAlgn="b"/>
                      <a:r>
                        <a:rPr lang="es-CO" sz="1300" b="1" i="0" u="none" strike="noStrike" dirty="0">
                          <a:solidFill>
                            <a:srgbClr val="000000"/>
                          </a:solidFill>
                          <a:effectLst/>
                          <a:latin typeface="Arial Narrow" panose="020B0606020202030204" pitchFamily="34" charset="0"/>
                        </a:rPr>
                        <a:t>1,3</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l" fontAlgn="b"/>
                      <a:r>
                        <a:rPr lang="es-CO" sz="1300" b="1" i="0" u="none" strike="noStrike">
                          <a:solidFill>
                            <a:srgbClr val="000000"/>
                          </a:solidFill>
                          <a:effectLst/>
                          <a:latin typeface="Arial Narrow" panose="020B0606020202030204" pitchFamily="34" charset="0"/>
                        </a:rPr>
                        <a:t>Recursos de capital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1" i="0" u="none" strike="noStrike">
                          <a:solidFill>
                            <a:srgbClr val="000000"/>
                          </a:solidFill>
                          <a:effectLst/>
                          <a:latin typeface="Arial Narrow" panose="020B0606020202030204" pitchFamily="34" charset="0"/>
                        </a:rPr>
                        <a:t>       8.075.842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1" i="0" u="none" strike="noStrike" dirty="0">
                          <a:solidFill>
                            <a:srgbClr val="000000"/>
                          </a:solidFill>
                          <a:effectLst/>
                          <a:latin typeface="Arial Narrow" panose="020B0606020202030204" pitchFamily="34" charset="0"/>
                        </a:rPr>
                        <a:t>      8.074.842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extLst>
                  <a:ext uri="{0D108BD9-81ED-4DB2-BD59-A6C34878D82A}">
                    <a16:rowId xmlns:a16="http://schemas.microsoft.com/office/drawing/2014/main" val="10013"/>
                  </a:ext>
                </a:extLst>
              </a:tr>
              <a:tr h="241743">
                <a:tc>
                  <a:txBody>
                    <a:bodyPr/>
                    <a:lstStyle/>
                    <a:p>
                      <a:pPr algn="r" fontAlgn="b"/>
                      <a:r>
                        <a:rPr lang="es-CO" sz="1300" b="0" i="0" u="none" strike="noStrike" dirty="0">
                          <a:solidFill>
                            <a:srgbClr val="000000"/>
                          </a:solidFill>
                          <a:effectLst/>
                          <a:latin typeface="Arial Narrow" panose="020B0606020202030204" pitchFamily="34" charset="0"/>
                        </a:rPr>
                        <a:t>1.3.1</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l" fontAlgn="b"/>
                      <a:r>
                        <a:rPr lang="es-CO" sz="1300" b="0" i="0" u="none" strike="noStrike">
                          <a:solidFill>
                            <a:srgbClr val="000000"/>
                          </a:solidFill>
                          <a:effectLst/>
                          <a:latin typeface="Arial Narrow" panose="020B0606020202030204" pitchFamily="34" charset="0"/>
                        </a:rPr>
                        <a:t>Recursos del balance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0" i="0" u="none" strike="noStrike">
                          <a:solidFill>
                            <a:srgbClr val="000000"/>
                          </a:solidFill>
                          <a:effectLst/>
                          <a:latin typeface="Arial Narrow" panose="020B0606020202030204" pitchFamily="34" charset="0"/>
                        </a:rPr>
                        <a:t>       8.074.842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r" fontAlgn="b"/>
                      <a:r>
                        <a:rPr lang="es-CO" sz="1300" b="0" i="0" u="none" strike="noStrike" dirty="0">
                          <a:solidFill>
                            <a:srgbClr val="000000"/>
                          </a:solidFill>
                          <a:effectLst/>
                          <a:latin typeface="Arial Narrow" panose="020B0606020202030204" pitchFamily="34" charset="0"/>
                        </a:rPr>
                        <a:t>      8.074.842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extLst>
                  <a:ext uri="{0D108BD9-81ED-4DB2-BD59-A6C34878D82A}">
                    <a16:rowId xmlns:a16="http://schemas.microsoft.com/office/drawing/2014/main" val="10014"/>
                  </a:ext>
                </a:extLst>
              </a:tr>
              <a:tr h="251816">
                <a:tc>
                  <a:txBody>
                    <a:bodyPr/>
                    <a:lstStyle/>
                    <a:p>
                      <a:pPr algn="r" fontAlgn="b"/>
                      <a:r>
                        <a:rPr lang="es-CO" sz="1300" b="0" i="0" u="none" strike="noStrike" dirty="0">
                          <a:solidFill>
                            <a:srgbClr val="000000"/>
                          </a:solidFill>
                          <a:effectLst/>
                          <a:latin typeface="Arial Narrow" panose="020B0606020202030204" pitchFamily="34" charset="0"/>
                        </a:rPr>
                        <a:t>1.3.2</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6350" cap="flat" cmpd="sng" algn="ctr">
                      <a:solidFill>
                        <a:srgbClr val="000080"/>
                      </a:solidFill>
                      <a:prstDash val="dot"/>
                      <a:round/>
                      <a:headEnd type="none" w="med" len="med"/>
                      <a:tailEnd type="none" w="med" len="med"/>
                    </a:lnB>
                  </a:tcPr>
                </a:tc>
                <a:tc>
                  <a:txBody>
                    <a:bodyPr/>
                    <a:lstStyle/>
                    <a:p>
                      <a:pPr algn="l" fontAlgn="b"/>
                      <a:r>
                        <a:rPr lang="es-CO" sz="1300" b="0" i="0" u="none" strike="noStrike">
                          <a:solidFill>
                            <a:srgbClr val="000000"/>
                          </a:solidFill>
                          <a:effectLst/>
                          <a:latin typeface="Arial Narrow" panose="020B0606020202030204" pitchFamily="34" charset="0"/>
                        </a:rPr>
                        <a:t>Donaciones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1300" b="0" i="0" u="none" strike="noStrike">
                          <a:solidFill>
                            <a:srgbClr val="000000"/>
                          </a:solidFill>
                          <a:effectLst/>
                          <a:latin typeface="Arial Narrow" panose="020B0606020202030204" pitchFamily="34" charset="0"/>
                        </a:rPr>
                        <a:t>              1.000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1300" b="0" i="0" u="none" strike="noStrike" dirty="0">
                          <a:solidFill>
                            <a:srgbClr val="000000"/>
                          </a:solidFill>
                          <a:effectLst/>
                          <a:latin typeface="Arial Narrow" panose="020B0606020202030204" pitchFamily="34" charset="0"/>
                        </a:rPr>
                        <a:t>                    -   </a:t>
                      </a:r>
                    </a:p>
                  </a:txBody>
                  <a:tcPr marL="0" marR="0" marT="0" marB="0" anchor="b">
                    <a:lnL w="6350" cap="flat" cmpd="sng" algn="ctr">
                      <a:solidFill>
                        <a:srgbClr val="000080"/>
                      </a:solidFill>
                      <a:prstDash val="dot"/>
                      <a:round/>
                      <a:headEnd type="none" w="med" len="med"/>
                      <a:tailEnd type="none" w="med" len="med"/>
                    </a:lnL>
                    <a:lnR w="6350" cap="flat" cmpd="sng" algn="ctr">
                      <a:solidFill>
                        <a:srgbClr val="000080"/>
                      </a:solidFill>
                      <a:prstDash val="dot"/>
                      <a:round/>
                      <a:headEnd type="none" w="med" len="med"/>
                      <a:tailEnd type="none" w="med" len="med"/>
                    </a:lnR>
                    <a:lnT w="6350" cap="flat" cmpd="sng" algn="ctr">
                      <a:solidFill>
                        <a:srgbClr val="00008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51816">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80"/>
                      </a:solidFill>
                      <a:prstDash val="dot"/>
                      <a:round/>
                      <a:headEnd type="none" w="med" len="med"/>
                      <a:tailEnd type="none" w="med" len="med"/>
                    </a:lnT>
                    <a:lnB>
                      <a:noFill/>
                    </a:lnB>
                  </a:tcPr>
                </a:tc>
                <a:tc>
                  <a:txBody>
                    <a:bodyPr/>
                    <a:lstStyle/>
                    <a:p>
                      <a:pPr algn="l" fontAlgn="b"/>
                      <a:r>
                        <a:rPr lang="es-CO" sz="1300" b="1" i="0" u="none" strike="noStrike">
                          <a:solidFill>
                            <a:srgbClr val="333399"/>
                          </a:solidFill>
                          <a:effectLst/>
                          <a:latin typeface="Arial Narrow" panose="020B0606020202030204" pitchFamily="34" charset="0"/>
                        </a:rPr>
                        <a:t>TOTALES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b"/>
                      <a:r>
                        <a:rPr lang="es-CO" sz="1300" b="1" i="0" u="none" strike="noStrike">
                          <a:solidFill>
                            <a:srgbClr val="333399"/>
                          </a:solidFill>
                          <a:effectLst/>
                          <a:latin typeface="Arial Narrow" panose="020B0606020202030204" pitchFamily="34" charset="0"/>
                        </a:rPr>
                        <a:t>  215.532.265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b"/>
                      <a:r>
                        <a:rPr lang="es-CO" sz="1300" b="1" i="0" u="none" strike="noStrike" dirty="0">
                          <a:solidFill>
                            <a:srgbClr val="333399"/>
                          </a:solidFill>
                          <a:effectLst/>
                          <a:latin typeface="Arial Narrow" panose="020B0606020202030204" pitchFamily="34" charset="0"/>
                        </a:rPr>
                        <a:t> 190.143.708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10016"/>
                  </a:ext>
                </a:extLst>
              </a:tr>
            </a:tbl>
          </a:graphicData>
        </a:graphic>
      </p:graphicFrame>
      <p:sp>
        <p:nvSpPr>
          <p:cNvPr id="6" name="CuadroTexto 5"/>
          <p:cNvSpPr txBox="1"/>
          <p:nvPr/>
        </p:nvSpPr>
        <p:spPr>
          <a:xfrm>
            <a:off x="1764254" y="365760"/>
            <a:ext cx="7810052" cy="646331"/>
          </a:xfrm>
          <a:prstGeom prst="rect">
            <a:avLst/>
          </a:prstGeom>
          <a:noFill/>
        </p:spPr>
        <p:txBody>
          <a:bodyPr wrap="square" rtlCol="0">
            <a:spAutoFit/>
          </a:bodyPr>
          <a:lstStyle/>
          <a:p>
            <a:pPr algn="ctr"/>
            <a:r>
              <a:rPr lang="es-CO" dirty="0"/>
              <a:t>EJECUCION DE INGRESOS </a:t>
            </a:r>
          </a:p>
          <a:p>
            <a:pPr algn="ctr"/>
            <a:r>
              <a:rPr lang="es-CO" dirty="0"/>
              <a:t>VIGENCIA 2018 </a:t>
            </a:r>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616" y="255929"/>
            <a:ext cx="2754385" cy="1512324"/>
          </a:xfrm>
          <a:prstGeom prst="rect">
            <a:avLst/>
          </a:prstGeom>
        </p:spPr>
      </p:pic>
    </p:spTree>
    <p:extLst>
      <p:ext uri="{BB962C8B-B14F-4D97-AF65-F5344CB8AC3E}">
        <p14:creationId xmlns:p14="http://schemas.microsoft.com/office/powerpoint/2010/main" val="1443050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64253" y="365759"/>
            <a:ext cx="7971417" cy="707886"/>
          </a:xfrm>
          <a:prstGeom prst="rect">
            <a:avLst/>
          </a:prstGeom>
          <a:noFill/>
        </p:spPr>
        <p:txBody>
          <a:bodyPr wrap="square" rtlCol="0">
            <a:spAutoFit/>
          </a:bodyPr>
          <a:lstStyle/>
          <a:p>
            <a:pPr algn="ctr"/>
            <a:r>
              <a:rPr lang="es-CO" sz="2000" dirty="0"/>
              <a:t>EJECUCION DE EGRESOS </a:t>
            </a:r>
          </a:p>
          <a:p>
            <a:pPr algn="ctr"/>
            <a:r>
              <a:rPr lang="es-CO" sz="2000" dirty="0"/>
              <a:t>VIGENCIA 2018 </a:t>
            </a:r>
          </a:p>
        </p:txBody>
      </p:sp>
      <p:graphicFrame>
        <p:nvGraphicFramePr>
          <p:cNvPr id="8" name="Tabla 7"/>
          <p:cNvGraphicFramePr>
            <a:graphicFrameLocks noGrp="1"/>
          </p:cNvGraphicFramePr>
          <p:nvPr>
            <p:extLst>
              <p:ext uri="{D42A27DB-BD31-4B8C-83A1-F6EECF244321}">
                <p14:modId xmlns:p14="http://schemas.microsoft.com/office/powerpoint/2010/main" val="116447542"/>
              </p:ext>
            </p:extLst>
          </p:nvPr>
        </p:nvGraphicFramePr>
        <p:xfrm>
          <a:off x="2517289" y="1366217"/>
          <a:ext cx="7218382" cy="4711858"/>
        </p:xfrm>
        <a:graphic>
          <a:graphicData uri="http://schemas.openxmlformats.org/drawingml/2006/table">
            <a:tbl>
              <a:tblPr/>
              <a:tblGrid>
                <a:gridCol w="776732">
                  <a:extLst>
                    <a:ext uri="{9D8B030D-6E8A-4147-A177-3AD203B41FA5}">
                      <a16:colId xmlns:a16="http://schemas.microsoft.com/office/drawing/2014/main" val="20000"/>
                    </a:ext>
                  </a:extLst>
                </a:gridCol>
                <a:gridCol w="2524380">
                  <a:extLst>
                    <a:ext uri="{9D8B030D-6E8A-4147-A177-3AD203B41FA5}">
                      <a16:colId xmlns:a16="http://schemas.microsoft.com/office/drawing/2014/main" val="20001"/>
                    </a:ext>
                  </a:extLst>
                </a:gridCol>
                <a:gridCol w="1030665">
                  <a:extLst>
                    <a:ext uri="{9D8B030D-6E8A-4147-A177-3AD203B41FA5}">
                      <a16:colId xmlns:a16="http://schemas.microsoft.com/office/drawing/2014/main" val="20002"/>
                    </a:ext>
                  </a:extLst>
                </a:gridCol>
                <a:gridCol w="926104">
                  <a:extLst>
                    <a:ext uri="{9D8B030D-6E8A-4147-A177-3AD203B41FA5}">
                      <a16:colId xmlns:a16="http://schemas.microsoft.com/office/drawing/2014/main" val="20003"/>
                    </a:ext>
                  </a:extLst>
                </a:gridCol>
                <a:gridCol w="1153677">
                  <a:extLst>
                    <a:ext uri="{9D8B030D-6E8A-4147-A177-3AD203B41FA5}">
                      <a16:colId xmlns:a16="http://schemas.microsoft.com/office/drawing/2014/main" val="20004"/>
                    </a:ext>
                  </a:extLst>
                </a:gridCol>
                <a:gridCol w="806824">
                  <a:extLst>
                    <a:ext uri="{9D8B030D-6E8A-4147-A177-3AD203B41FA5}">
                      <a16:colId xmlns:a16="http://schemas.microsoft.com/office/drawing/2014/main" val="20005"/>
                    </a:ext>
                  </a:extLst>
                </a:gridCol>
              </a:tblGrid>
              <a:tr h="294491">
                <a:tc gridSpan="2">
                  <a:txBody>
                    <a:bodyPr/>
                    <a:lstStyle/>
                    <a:p>
                      <a:pPr algn="ctr" fontAlgn="b"/>
                      <a:r>
                        <a:rPr lang="es-CO" sz="1000" b="1" i="0" u="none" strike="noStrike" dirty="0">
                          <a:effectLst/>
                          <a:latin typeface="Arial Narrow" panose="020B0606020202030204" pitchFamily="34" charset="0"/>
                        </a:rPr>
                        <a:t>RUB. PRESUPUESTAL</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hMerge="1">
                  <a:txBody>
                    <a:bodyPr/>
                    <a:lstStyle/>
                    <a:p>
                      <a:endParaRPr lang="es-CO"/>
                    </a:p>
                  </a:txBody>
                  <a:tcPr/>
                </a:tc>
                <a:tc>
                  <a:txBody>
                    <a:bodyPr/>
                    <a:lstStyle/>
                    <a:p>
                      <a:pPr algn="ctr" fontAlgn="b"/>
                      <a:r>
                        <a:rPr lang="es-CO" sz="1000" b="1" i="0" u="none" strike="noStrike">
                          <a:effectLst/>
                          <a:latin typeface="Arial Narrow" panose="020B0606020202030204" pitchFamily="34" charset="0"/>
                        </a:rPr>
                        <a:t>PRESUPUESTO</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gridSpan="2">
                  <a:txBody>
                    <a:bodyPr/>
                    <a:lstStyle/>
                    <a:p>
                      <a:pPr algn="ctr" fontAlgn="b"/>
                      <a:r>
                        <a:rPr lang="es-CO" sz="1000" b="1" i="0" u="none" strike="noStrike">
                          <a:effectLst/>
                          <a:latin typeface="Arial Narrow" panose="020B0606020202030204" pitchFamily="34" charset="0"/>
                        </a:rPr>
                        <a:t>PAGOS</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hMerge="1">
                  <a:txBody>
                    <a:bodyPr/>
                    <a:lstStyle/>
                    <a:p>
                      <a:endParaRPr lang="es-CO"/>
                    </a:p>
                  </a:txBody>
                  <a:tcPr/>
                </a:tc>
                <a:tc>
                  <a:txBody>
                    <a:bodyPr/>
                    <a:lstStyle/>
                    <a:p>
                      <a:pPr algn="l" fontAlgn="b"/>
                      <a:r>
                        <a:rPr lang="es-CO" sz="1000" b="0" i="0" u="none" strike="noStrike">
                          <a:effectLst/>
                          <a:latin typeface="Arial Narrow" panose="020B0606020202030204" pitchFamily="34" charset="0"/>
                        </a:rPr>
                        <a:t> </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73746">
                <a:tc>
                  <a:txBody>
                    <a:bodyPr/>
                    <a:lstStyle/>
                    <a:p>
                      <a:pPr algn="ctr" fontAlgn="ctr"/>
                      <a:r>
                        <a:rPr lang="es-CO" sz="1000" b="0" i="0" u="none" strike="noStrike">
                          <a:effectLst/>
                          <a:latin typeface="Arial Narrow" panose="020B0606020202030204" pitchFamily="34" charset="0"/>
                        </a:rPr>
                        <a:t>CODIGO</a:t>
                      </a:r>
                    </a:p>
                  </a:txBody>
                  <a:tcPr marL="0" marR="0" marT="0" marB="0" anchor="ctr">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a:effectLst/>
                          <a:latin typeface="Arial Narrow" panose="020B0606020202030204" pitchFamily="34" charset="0"/>
                        </a:rPr>
                        <a:t>IDENTIFICACIÓN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a:effectLst/>
                          <a:latin typeface="Arial Narrow" panose="020B0606020202030204" pitchFamily="34" charset="0"/>
                        </a:rPr>
                        <a:t>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a:effectLst/>
                          <a:latin typeface="Arial Narrow" panose="020B0606020202030204" pitchFamily="34" charset="0"/>
                        </a:rPr>
                        <a:t>ACUMULADOS</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a:effectLst/>
                          <a:latin typeface="Arial Narrow" panose="020B0606020202030204" pitchFamily="34" charset="0"/>
                        </a:rPr>
                        <a:t>POR PAGAR</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dirty="0">
                          <a:effectLst/>
                          <a:latin typeface="Arial Narrow" panose="020B0606020202030204" pitchFamily="34" charset="0"/>
                        </a:rPr>
                        <a:t>% EJECU</a:t>
                      </a:r>
                    </a:p>
                  </a:txBody>
                  <a:tcPr marL="0" marR="0" marT="0" marB="0" anchor="ctr">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58511">
                <a:tc>
                  <a:txBody>
                    <a:bodyPr/>
                    <a:lstStyle/>
                    <a:p>
                      <a:pPr algn="r" fontAlgn="b"/>
                      <a:r>
                        <a:rPr lang="es-CO" sz="1000" b="1" i="0" u="none" strike="noStrike" dirty="0">
                          <a:effectLst/>
                          <a:latin typeface="Arial Narrow" panose="020B0606020202030204" pitchFamily="34" charset="0"/>
                        </a:rPr>
                        <a:t>2</a:t>
                      </a:r>
                    </a:p>
                  </a:txBody>
                  <a:tcPr marL="0" marR="0" marT="0" marB="0" anchor="ctr">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l" fontAlgn="ctr"/>
                      <a:r>
                        <a:rPr lang="es-CO" sz="1000" b="1" i="0" u="none" strike="noStrike" dirty="0">
                          <a:effectLst/>
                          <a:latin typeface="Arial Narrow" panose="020B0606020202030204" pitchFamily="34" charset="0"/>
                        </a:rPr>
                        <a:t>Gastos</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215.532.265</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118.058.757</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31.247.405</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69%</a:t>
                      </a:r>
                    </a:p>
                  </a:txBody>
                  <a:tcPr marL="0" marR="0" marT="0" marB="0" anchor="ctr">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58511">
                <a:tc>
                  <a:txBody>
                    <a:bodyPr/>
                    <a:lstStyle/>
                    <a:p>
                      <a:pPr algn="r" fontAlgn="b"/>
                      <a:r>
                        <a:rPr lang="es-CO" sz="1000" b="1" i="0" u="none" strike="noStrike">
                          <a:effectLst/>
                          <a:latin typeface="Arial Narrow" panose="020B0606020202030204" pitchFamily="34" charset="0"/>
                        </a:rPr>
                        <a:t>2.1</a:t>
                      </a:r>
                    </a:p>
                  </a:txBody>
                  <a:tcPr marL="0" marR="0" marT="0" marB="0" anchor="ctr">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l" fontAlgn="ctr"/>
                      <a:r>
                        <a:rPr lang="es-CO" sz="1000" b="1" i="0" u="none" strike="noStrike" dirty="0">
                          <a:effectLst/>
                          <a:latin typeface="Arial Narrow" panose="020B0606020202030204" pitchFamily="34" charset="0"/>
                        </a:rPr>
                        <a:t>Funcionamiento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207.532.265</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116.876.057</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31.247.405</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71%</a:t>
                      </a:r>
                    </a:p>
                  </a:txBody>
                  <a:tcPr marL="0" marR="0" marT="0" marB="0" anchor="ctr">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58511">
                <a:tc>
                  <a:txBody>
                    <a:bodyPr/>
                    <a:lstStyle/>
                    <a:p>
                      <a:pPr algn="r" fontAlgn="b"/>
                      <a:r>
                        <a:rPr lang="es-CO" sz="1000" b="1" i="0" u="none" strike="noStrike">
                          <a:effectLst/>
                          <a:latin typeface="Arial Narrow" panose="020B0606020202030204" pitchFamily="34" charset="0"/>
                        </a:rPr>
                        <a:t>2.1.1</a:t>
                      </a:r>
                    </a:p>
                  </a:txBody>
                  <a:tcPr marL="0" marR="0" marT="0" marB="0" anchor="ctr">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l" fontAlgn="ctr"/>
                      <a:r>
                        <a:rPr lang="es-CO" sz="1000" b="1" i="0" u="none" strike="noStrike" dirty="0">
                          <a:effectLst/>
                          <a:latin typeface="Arial Narrow" panose="020B0606020202030204" pitchFamily="34" charset="0"/>
                        </a:rPr>
                        <a:t>Gastos de Personal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17.366.520</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8.472.000</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706.000</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53%</a:t>
                      </a:r>
                    </a:p>
                  </a:txBody>
                  <a:tcPr marL="0" marR="0" marT="0" marB="0" anchor="ctr">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58511">
                <a:tc>
                  <a:txBody>
                    <a:bodyPr/>
                    <a:lstStyle/>
                    <a:p>
                      <a:pPr algn="r" fontAlgn="b"/>
                      <a:r>
                        <a:rPr lang="es-CO" sz="1000" b="1" i="0" u="none" strike="noStrike">
                          <a:effectLst/>
                          <a:latin typeface="Arial Narrow" panose="020B0606020202030204" pitchFamily="34" charset="0"/>
                        </a:rPr>
                        <a:t>2.1.1.1</a:t>
                      </a:r>
                    </a:p>
                  </a:txBody>
                  <a:tcPr marL="0" marR="0" marT="0" marB="0" anchor="ctr">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l" fontAlgn="ctr"/>
                      <a:r>
                        <a:rPr lang="es-CO" sz="1000" b="1" i="0" u="none" strike="noStrike" dirty="0">
                          <a:effectLst/>
                          <a:latin typeface="Arial Narrow" panose="020B0606020202030204" pitchFamily="34" charset="0"/>
                        </a:rPr>
                        <a:t>Servicios Personales Indirectos</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dirty="0">
                          <a:effectLst/>
                          <a:latin typeface="Arial Narrow" panose="020B0606020202030204" pitchFamily="34" charset="0"/>
                        </a:rPr>
                        <a:t>17.366.520</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8.472.000</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706.000</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53%</a:t>
                      </a:r>
                    </a:p>
                  </a:txBody>
                  <a:tcPr marL="0" marR="0" marT="0" marB="0" anchor="ctr">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58511">
                <a:tc>
                  <a:txBody>
                    <a:bodyPr/>
                    <a:lstStyle/>
                    <a:p>
                      <a:pPr algn="r" fontAlgn="b"/>
                      <a:r>
                        <a:rPr lang="es-CO" sz="1000" b="0" i="0" u="none" strike="noStrike">
                          <a:effectLst/>
                          <a:latin typeface="Arial Narrow" panose="020B0606020202030204" pitchFamily="34" charset="0"/>
                        </a:rPr>
                        <a:t>2.1.1.1.1</a:t>
                      </a:r>
                    </a:p>
                  </a:txBody>
                  <a:tcPr marL="0" marR="0" marT="0" marB="0" anchor="ctr">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l" fontAlgn="ctr"/>
                      <a:r>
                        <a:rPr lang="es-CO" sz="1000" b="0" i="0" u="none" strike="noStrike" dirty="0">
                          <a:effectLst/>
                          <a:latin typeface="Arial Narrow" panose="020B0606020202030204" pitchFamily="34" charset="0"/>
                        </a:rPr>
                        <a:t>Honorarios</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dirty="0">
                          <a:effectLst/>
                          <a:latin typeface="Arial Narrow" panose="020B0606020202030204" pitchFamily="34" charset="0"/>
                        </a:rPr>
                        <a:t>        15.366.520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7.766.000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706.000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55%</a:t>
                      </a:r>
                    </a:p>
                  </a:txBody>
                  <a:tcPr marL="0" marR="0" marT="0" marB="0" anchor="ctr">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58511">
                <a:tc>
                  <a:txBody>
                    <a:bodyPr/>
                    <a:lstStyle/>
                    <a:p>
                      <a:pPr algn="r" fontAlgn="b"/>
                      <a:r>
                        <a:rPr lang="es-CO" sz="1000" b="0" i="0" u="none" strike="noStrike">
                          <a:effectLst/>
                          <a:latin typeface="Arial Narrow" panose="020B0606020202030204" pitchFamily="34" charset="0"/>
                        </a:rPr>
                        <a:t>2.1.1.1.2</a:t>
                      </a:r>
                    </a:p>
                  </a:txBody>
                  <a:tcPr marL="0" marR="0" marT="0" marB="0" anchor="ctr">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l" fontAlgn="ctr"/>
                      <a:r>
                        <a:rPr lang="es-CO" sz="1000" b="0" i="0" u="none" strike="noStrike" dirty="0">
                          <a:effectLst/>
                          <a:latin typeface="Arial Narrow" panose="020B0606020202030204" pitchFamily="34" charset="0"/>
                        </a:rPr>
                        <a:t>Servicios </a:t>
                      </a:r>
                      <a:r>
                        <a:rPr lang="es-CO" sz="1000" b="0" i="0" u="none" strike="noStrike" dirty="0" err="1">
                          <a:effectLst/>
                          <a:latin typeface="Arial Narrow" panose="020B0606020202030204" pitchFamily="34" charset="0"/>
                        </a:rPr>
                        <a:t>Tecnicos</a:t>
                      </a:r>
                      <a:endParaRPr lang="es-CO" sz="1000" b="0" i="0" u="none" strike="noStrike" dirty="0">
                        <a:effectLst/>
                        <a:latin typeface="Arial Narrow" panose="020B0606020202030204" pitchFamily="34" charset="0"/>
                      </a:endParaRP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dirty="0">
                          <a:effectLst/>
                          <a:latin typeface="Arial Narrow" panose="020B0606020202030204" pitchFamily="34" charset="0"/>
                        </a:rPr>
                        <a:t>          2.000.000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706.000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35%</a:t>
                      </a:r>
                    </a:p>
                  </a:txBody>
                  <a:tcPr marL="0" marR="0" marT="0" marB="0" anchor="ctr">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58511">
                <a:tc>
                  <a:txBody>
                    <a:bodyPr/>
                    <a:lstStyle/>
                    <a:p>
                      <a:pPr algn="r" fontAlgn="b"/>
                      <a:r>
                        <a:rPr lang="es-CO" sz="1000" b="1" i="0" u="none" strike="noStrike">
                          <a:effectLst/>
                          <a:latin typeface="Arial Narrow" panose="020B0606020202030204" pitchFamily="34" charset="0"/>
                        </a:rPr>
                        <a:t> </a:t>
                      </a:r>
                    </a:p>
                  </a:txBody>
                  <a:tcPr marL="0" marR="0" marT="0" marB="0" anchor="ctr">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l" fontAlgn="ctr"/>
                      <a:r>
                        <a:rPr lang="es-CO" sz="1000" b="1" i="0" u="none" strike="noStrike" dirty="0">
                          <a:effectLst/>
                          <a:latin typeface="Arial Narrow" panose="020B0606020202030204" pitchFamily="34" charset="0"/>
                        </a:rPr>
                        <a:t>GASTOS GENERALES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dirty="0">
                          <a:effectLst/>
                          <a:latin typeface="Arial Narrow" panose="020B0606020202030204" pitchFamily="34" charset="0"/>
                        </a:rPr>
                        <a:t>190.165.745</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108.404.057</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30.541.405</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73%</a:t>
                      </a:r>
                    </a:p>
                  </a:txBody>
                  <a:tcPr marL="0" marR="0" marT="0" marB="0" anchor="ctr">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58511">
                <a:tc>
                  <a:txBody>
                    <a:bodyPr/>
                    <a:lstStyle/>
                    <a:p>
                      <a:pPr algn="r" fontAlgn="b"/>
                      <a:r>
                        <a:rPr lang="es-CO" sz="1000" b="1" i="0" u="none" strike="noStrike">
                          <a:effectLst/>
                          <a:latin typeface="Arial Narrow" panose="020B0606020202030204" pitchFamily="34" charset="0"/>
                        </a:rPr>
                        <a:t>2.1.2</a:t>
                      </a:r>
                    </a:p>
                  </a:txBody>
                  <a:tcPr marL="0" marR="0" marT="0" marB="0" anchor="ctr">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l" fontAlgn="ctr"/>
                      <a:r>
                        <a:rPr lang="es-CO" sz="1000" b="1" i="0" u="none" strike="noStrike" dirty="0">
                          <a:effectLst/>
                          <a:latin typeface="Arial Narrow" panose="020B0606020202030204" pitchFamily="34" charset="0"/>
                        </a:rPr>
                        <a:t>ADQUISICION DE BIENES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35.409.791</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dirty="0">
                          <a:effectLst/>
                          <a:latin typeface="Arial Narrow" panose="020B0606020202030204" pitchFamily="34" charset="0"/>
                        </a:rPr>
                        <a:t>13.196.781</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0</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37%</a:t>
                      </a:r>
                    </a:p>
                  </a:txBody>
                  <a:tcPr marL="0" marR="0" marT="0" marB="0" anchor="ctr">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58511">
                <a:tc>
                  <a:txBody>
                    <a:bodyPr/>
                    <a:lstStyle/>
                    <a:p>
                      <a:pPr algn="r" fontAlgn="b"/>
                      <a:r>
                        <a:rPr lang="es-CO" sz="1000" b="0" i="0" u="none" strike="noStrike">
                          <a:effectLst/>
                          <a:latin typeface="Arial Narrow" panose="020B0606020202030204" pitchFamily="34" charset="0"/>
                        </a:rPr>
                        <a:t>2.1.2.1</a:t>
                      </a:r>
                    </a:p>
                  </a:txBody>
                  <a:tcPr marL="0" marR="0" marT="0" marB="0" anchor="ctr">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l" fontAlgn="ctr"/>
                      <a:r>
                        <a:rPr lang="es-CO" sz="1000" b="0" i="0" u="none" strike="noStrike">
                          <a:effectLst/>
                          <a:latin typeface="Arial Narrow" panose="020B0606020202030204" pitchFamily="34" charset="0"/>
                        </a:rPr>
                        <a:t>Compra de equipos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17.000.000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dirty="0">
                          <a:effectLst/>
                          <a:latin typeface="Arial Narrow" panose="020B0606020202030204" pitchFamily="34" charset="0"/>
                        </a:rPr>
                        <a:t>      2.856.000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dirty="0">
                          <a:effectLst/>
                          <a:latin typeface="Arial Narrow" panose="020B0606020202030204" pitchFamily="34" charset="0"/>
                        </a:rPr>
                        <a:t>                     -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17%</a:t>
                      </a:r>
                    </a:p>
                  </a:txBody>
                  <a:tcPr marL="0" marR="0" marT="0" marB="0" anchor="ctr">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58511">
                <a:tc>
                  <a:txBody>
                    <a:bodyPr/>
                    <a:lstStyle/>
                    <a:p>
                      <a:pPr algn="r" fontAlgn="b"/>
                      <a:r>
                        <a:rPr lang="es-CO" sz="1000" b="0" i="0" u="none" strike="noStrike">
                          <a:effectLst/>
                          <a:latin typeface="Arial Narrow" panose="020B0606020202030204" pitchFamily="34" charset="0"/>
                        </a:rPr>
                        <a:t>2.1.2.2</a:t>
                      </a:r>
                    </a:p>
                  </a:txBody>
                  <a:tcPr marL="0" marR="0" marT="0" marB="0" anchor="ctr">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l" fontAlgn="ctr"/>
                      <a:r>
                        <a:rPr lang="es-CO" sz="1000" b="0" i="0" u="none" strike="noStrike" dirty="0">
                          <a:effectLst/>
                          <a:latin typeface="Arial Narrow" panose="020B0606020202030204" pitchFamily="34" charset="0"/>
                        </a:rPr>
                        <a:t>Materiales y suministros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15.160.000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dirty="0">
                          <a:effectLst/>
                          <a:latin typeface="Arial Narrow" panose="020B0606020202030204" pitchFamily="34" charset="0"/>
                        </a:rPr>
                        <a:t>    10.340.781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dirty="0">
                          <a:effectLst/>
                          <a:latin typeface="Arial Narrow" panose="020B0606020202030204" pitchFamily="34" charset="0"/>
                        </a:rPr>
                        <a:t>                     -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dirty="0">
                          <a:effectLst/>
                          <a:latin typeface="Arial Narrow" panose="020B0606020202030204" pitchFamily="34" charset="0"/>
                        </a:rPr>
                        <a:t>68%</a:t>
                      </a:r>
                    </a:p>
                  </a:txBody>
                  <a:tcPr marL="0" marR="0" marT="0" marB="0" anchor="ctr">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358511">
                <a:tc>
                  <a:txBody>
                    <a:bodyPr/>
                    <a:lstStyle/>
                    <a:p>
                      <a:pPr algn="r" fontAlgn="b"/>
                      <a:r>
                        <a:rPr lang="es-CO" sz="1000" b="0" i="0" u="none" strike="noStrike">
                          <a:effectLst/>
                          <a:latin typeface="Arial Narrow" panose="020B0606020202030204" pitchFamily="34" charset="0"/>
                        </a:rPr>
                        <a:t>2.1.2.3</a:t>
                      </a:r>
                    </a:p>
                  </a:txBody>
                  <a:tcPr marL="0" marR="0" marT="0" marB="0" anchor="ctr">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l" fontAlgn="ctr"/>
                      <a:r>
                        <a:rPr lang="es-CO" sz="1000" b="0" i="0" u="none" strike="noStrike" dirty="0">
                          <a:effectLst/>
                          <a:latin typeface="Arial Narrow" panose="020B0606020202030204" pitchFamily="34" charset="0"/>
                        </a:rPr>
                        <a:t>Dotaciones </a:t>
                      </a:r>
                      <a:r>
                        <a:rPr lang="es-CO" sz="1000" b="0" i="0" u="none" strike="noStrike" dirty="0" err="1">
                          <a:effectLst/>
                          <a:latin typeface="Arial Narrow" panose="020B0606020202030204" pitchFamily="34" charset="0"/>
                        </a:rPr>
                        <a:t>Pedagogicas</a:t>
                      </a:r>
                      <a:endParaRPr lang="es-CO" sz="1000" b="0" i="0" u="none" strike="noStrike" dirty="0">
                        <a:effectLst/>
                        <a:latin typeface="Arial Narrow" panose="020B0606020202030204" pitchFamily="34" charset="0"/>
                      </a:endParaRP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3.249.791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dirty="0">
                          <a:effectLst/>
                          <a:latin typeface="Arial Narrow" panose="020B0606020202030204" pitchFamily="34" charset="0"/>
                        </a:rPr>
                        <a:t>0%</a:t>
                      </a:r>
                    </a:p>
                  </a:txBody>
                  <a:tcPr marL="0" marR="0" marT="0" marB="0" anchor="ctr">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93" y="120668"/>
            <a:ext cx="2370563" cy="1301583"/>
          </a:xfrm>
          <a:prstGeom prst="rect">
            <a:avLst/>
          </a:prstGeom>
        </p:spPr>
      </p:pic>
    </p:spTree>
    <p:extLst>
      <p:ext uri="{BB962C8B-B14F-4D97-AF65-F5344CB8AC3E}">
        <p14:creationId xmlns:p14="http://schemas.microsoft.com/office/powerpoint/2010/main" val="3136441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64253" y="365759"/>
            <a:ext cx="7971417" cy="707886"/>
          </a:xfrm>
          <a:prstGeom prst="rect">
            <a:avLst/>
          </a:prstGeom>
          <a:noFill/>
        </p:spPr>
        <p:txBody>
          <a:bodyPr wrap="square" rtlCol="0">
            <a:spAutoFit/>
          </a:bodyPr>
          <a:lstStyle/>
          <a:p>
            <a:pPr algn="ctr"/>
            <a:r>
              <a:rPr lang="es-CO" sz="2000" dirty="0"/>
              <a:t>EJECUCION DE EGRESOS </a:t>
            </a:r>
          </a:p>
          <a:p>
            <a:pPr algn="ctr"/>
            <a:r>
              <a:rPr lang="es-CO" sz="2000" dirty="0"/>
              <a:t>VIGENCIA 2018</a:t>
            </a:r>
          </a:p>
        </p:txBody>
      </p:sp>
      <p:graphicFrame>
        <p:nvGraphicFramePr>
          <p:cNvPr id="3" name="Tabla 2"/>
          <p:cNvGraphicFramePr>
            <a:graphicFrameLocks noGrp="1"/>
          </p:cNvGraphicFramePr>
          <p:nvPr>
            <p:extLst>
              <p:ext uri="{D42A27DB-BD31-4B8C-83A1-F6EECF244321}">
                <p14:modId xmlns:p14="http://schemas.microsoft.com/office/powerpoint/2010/main" val="3202114916"/>
              </p:ext>
            </p:extLst>
          </p:nvPr>
        </p:nvGraphicFramePr>
        <p:xfrm>
          <a:off x="3028950" y="1312434"/>
          <a:ext cx="6470052" cy="4670060"/>
        </p:xfrm>
        <a:graphic>
          <a:graphicData uri="http://schemas.openxmlformats.org/drawingml/2006/table">
            <a:tbl>
              <a:tblPr/>
              <a:tblGrid>
                <a:gridCol w="696208">
                  <a:extLst>
                    <a:ext uri="{9D8B030D-6E8A-4147-A177-3AD203B41FA5}">
                      <a16:colId xmlns:a16="http://schemas.microsoft.com/office/drawing/2014/main" val="20000"/>
                    </a:ext>
                  </a:extLst>
                </a:gridCol>
                <a:gridCol w="2262678">
                  <a:extLst>
                    <a:ext uri="{9D8B030D-6E8A-4147-A177-3AD203B41FA5}">
                      <a16:colId xmlns:a16="http://schemas.microsoft.com/office/drawing/2014/main" val="20001"/>
                    </a:ext>
                  </a:extLst>
                </a:gridCol>
                <a:gridCol w="923815">
                  <a:extLst>
                    <a:ext uri="{9D8B030D-6E8A-4147-A177-3AD203B41FA5}">
                      <a16:colId xmlns:a16="http://schemas.microsoft.com/office/drawing/2014/main" val="20002"/>
                    </a:ext>
                  </a:extLst>
                </a:gridCol>
                <a:gridCol w="830095">
                  <a:extLst>
                    <a:ext uri="{9D8B030D-6E8A-4147-A177-3AD203B41FA5}">
                      <a16:colId xmlns:a16="http://schemas.microsoft.com/office/drawing/2014/main" val="20003"/>
                    </a:ext>
                  </a:extLst>
                </a:gridCol>
                <a:gridCol w="883649">
                  <a:extLst>
                    <a:ext uri="{9D8B030D-6E8A-4147-A177-3AD203B41FA5}">
                      <a16:colId xmlns:a16="http://schemas.microsoft.com/office/drawing/2014/main" val="20004"/>
                    </a:ext>
                  </a:extLst>
                </a:gridCol>
                <a:gridCol w="873607">
                  <a:extLst>
                    <a:ext uri="{9D8B030D-6E8A-4147-A177-3AD203B41FA5}">
                      <a16:colId xmlns:a16="http://schemas.microsoft.com/office/drawing/2014/main" val="20005"/>
                    </a:ext>
                  </a:extLst>
                </a:gridCol>
              </a:tblGrid>
              <a:tr h="258200">
                <a:tc gridSpan="2">
                  <a:txBody>
                    <a:bodyPr/>
                    <a:lstStyle/>
                    <a:p>
                      <a:pPr algn="ctr" fontAlgn="b"/>
                      <a:r>
                        <a:rPr lang="es-CO" sz="1000" b="1" i="0" u="none" strike="noStrike" dirty="0">
                          <a:effectLst/>
                          <a:latin typeface="Arial Narrow" panose="020B0606020202030204" pitchFamily="34" charset="0"/>
                        </a:rPr>
                        <a:t>RUB. PRESUPUESTAL</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hMerge="1">
                  <a:txBody>
                    <a:bodyPr/>
                    <a:lstStyle/>
                    <a:p>
                      <a:endParaRPr lang="es-CO"/>
                    </a:p>
                  </a:txBody>
                  <a:tcPr/>
                </a:tc>
                <a:tc>
                  <a:txBody>
                    <a:bodyPr/>
                    <a:lstStyle/>
                    <a:p>
                      <a:pPr algn="ctr" fontAlgn="b"/>
                      <a:r>
                        <a:rPr lang="es-CO" sz="1000" b="1" i="0" u="none" strike="noStrike">
                          <a:effectLst/>
                          <a:latin typeface="Arial Narrow" panose="020B0606020202030204" pitchFamily="34" charset="0"/>
                        </a:rPr>
                        <a:t>PRESUPUESTO</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gridSpan="2">
                  <a:txBody>
                    <a:bodyPr/>
                    <a:lstStyle/>
                    <a:p>
                      <a:pPr algn="ctr" fontAlgn="b"/>
                      <a:r>
                        <a:rPr lang="es-CO" sz="1000" b="1" i="0" u="none" strike="noStrike">
                          <a:effectLst/>
                          <a:latin typeface="Arial Narrow" panose="020B0606020202030204" pitchFamily="34" charset="0"/>
                        </a:rPr>
                        <a:t>PAGOS</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hMerge="1">
                  <a:txBody>
                    <a:bodyPr/>
                    <a:lstStyle/>
                    <a:p>
                      <a:endParaRPr lang="es-CO"/>
                    </a:p>
                  </a:txBody>
                  <a:tcPr/>
                </a:tc>
                <a:tc>
                  <a:txBody>
                    <a:bodyPr/>
                    <a:lstStyle/>
                    <a:p>
                      <a:pPr algn="l" fontAlgn="b"/>
                      <a:r>
                        <a:rPr lang="es-CO" sz="1000" b="0" i="0" u="none" strike="noStrike">
                          <a:effectLst/>
                          <a:latin typeface="Arial Narrow" panose="020B0606020202030204" pitchFamily="34" charset="0"/>
                        </a:rPr>
                        <a:t> </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15366">
                <a:tc>
                  <a:txBody>
                    <a:bodyPr/>
                    <a:lstStyle/>
                    <a:p>
                      <a:pPr algn="ctr" fontAlgn="ctr"/>
                      <a:r>
                        <a:rPr lang="es-CO" sz="1000" b="0" i="0" u="none" strike="noStrike">
                          <a:effectLst/>
                          <a:latin typeface="Arial Narrow" panose="020B0606020202030204" pitchFamily="34" charset="0"/>
                        </a:rPr>
                        <a:t>CODIGO</a:t>
                      </a:r>
                    </a:p>
                  </a:txBody>
                  <a:tcPr marL="0" marR="0" marT="0" marB="0" anchor="ctr">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a:effectLst/>
                          <a:latin typeface="Arial Narrow" panose="020B0606020202030204" pitchFamily="34" charset="0"/>
                        </a:rPr>
                        <a:t>IDENTIFICACIÓN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a:effectLst/>
                          <a:latin typeface="Arial Narrow" panose="020B0606020202030204" pitchFamily="34" charset="0"/>
                        </a:rPr>
                        <a:t>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a:effectLst/>
                          <a:latin typeface="Arial Narrow" panose="020B0606020202030204" pitchFamily="34" charset="0"/>
                        </a:rPr>
                        <a:t>ACUMULADOS</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a:effectLst/>
                          <a:latin typeface="Arial Narrow" panose="020B0606020202030204" pitchFamily="34" charset="0"/>
                        </a:rPr>
                        <a:t>POR PAGAR</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a:effectLst/>
                          <a:latin typeface="Arial Narrow" panose="020B0606020202030204" pitchFamily="34" charset="0"/>
                        </a:rPr>
                        <a:t>% EJECU</a:t>
                      </a:r>
                    </a:p>
                  </a:txBody>
                  <a:tcPr marL="0" marR="0" marT="0" marB="0" anchor="ctr">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14331">
                <a:tc>
                  <a:txBody>
                    <a:bodyPr/>
                    <a:lstStyle/>
                    <a:p>
                      <a:pPr algn="ctr" fontAlgn="b"/>
                      <a:r>
                        <a:rPr lang="es-CO" sz="1000" b="1" i="0" u="none" strike="noStrike">
                          <a:effectLst/>
                          <a:latin typeface="Arial Narrow" panose="020B0606020202030204" pitchFamily="34" charset="0"/>
                        </a:rPr>
                        <a:t>2.1.3</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1" i="0" u="none" strike="noStrike">
                          <a:effectLst/>
                          <a:latin typeface="Arial Narrow" panose="020B0606020202030204" pitchFamily="34" charset="0"/>
                        </a:rPr>
                        <a:t>Adquisicion de Servicios</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154.755.954</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95.207.276</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30.541.405</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81%</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14331">
                <a:tc>
                  <a:txBody>
                    <a:bodyPr/>
                    <a:lstStyle/>
                    <a:p>
                      <a:pPr algn="ctr" fontAlgn="b"/>
                      <a:r>
                        <a:rPr lang="es-CO" sz="1000" b="0" i="0" u="none" strike="noStrike">
                          <a:effectLst/>
                          <a:latin typeface="Arial Narrow" panose="020B0606020202030204" pitchFamily="34" charset="0"/>
                        </a:rPr>
                        <a:t>2.1.3.1</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0" i="0" u="none" strike="noStrike">
                          <a:effectLst/>
                          <a:latin typeface="Arial Narrow" panose="020B0606020202030204" pitchFamily="34" charset="0"/>
                        </a:rPr>
                        <a:t>Mantenimiento de infraestructura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37.982.417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26.796.267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71%</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14331">
                <a:tc>
                  <a:txBody>
                    <a:bodyPr/>
                    <a:lstStyle/>
                    <a:p>
                      <a:pPr algn="ctr" fontAlgn="b"/>
                      <a:r>
                        <a:rPr lang="es-CO" sz="1000" b="0" i="0" u="none" strike="noStrike">
                          <a:effectLst/>
                          <a:latin typeface="Arial Narrow" panose="020B0606020202030204" pitchFamily="34" charset="0"/>
                        </a:rPr>
                        <a:t>2.1.3.2</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0" i="0" u="none" strike="noStrike">
                          <a:effectLst/>
                          <a:latin typeface="Arial Narrow" panose="020B0606020202030204" pitchFamily="34" charset="0"/>
                        </a:rPr>
                        <a:t>Mantenimiento de mobiliario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4.000.000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1.000.550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25%</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14331">
                <a:tc>
                  <a:txBody>
                    <a:bodyPr/>
                    <a:lstStyle/>
                    <a:p>
                      <a:pPr algn="ctr" fontAlgn="b"/>
                      <a:r>
                        <a:rPr lang="es-CO" sz="1000" b="0" i="0" u="none" strike="noStrike">
                          <a:effectLst/>
                          <a:latin typeface="Arial Narrow" panose="020B0606020202030204" pitchFamily="34" charset="0"/>
                        </a:rPr>
                        <a:t>2.1.3.3</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0" i="0" u="none" strike="noStrike">
                          <a:effectLst/>
                          <a:latin typeface="Arial Narrow" panose="020B0606020202030204" pitchFamily="34" charset="0"/>
                        </a:rPr>
                        <a:t>Servicios publicos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8.008.322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1.530.696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19%</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14331">
                <a:tc>
                  <a:txBody>
                    <a:bodyPr/>
                    <a:lstStyle/>
                    <a:p>
                      <a:pPr algn="ctr" fontAlgn="b"/>
                      <a:r>
                        <a:rPr lang="es-CO" sz="1000" b="0" i="0" u="none" strike="noStrike">
                          <a:effectLst/>
                          <a:latin typeface="Arial Narrow" panose="020B0606020202030204" pitchFamily="34" charset="0"/>
                        </a:rPr>
                        <a:t>2.1.3.4</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0" i="0" u="none" strike="noStrike">
                          <a:effectLst/>
                          <a:latin typeface="Arial Narrow" panose="020B0606020202030204" pitchFamily="34" charset="0"/>
                        </a:rPr>
                        <a:t>Arrendamientos</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dirty="0">
                          <a:effectLst/>
                          <a:latin typeface="Arial Narrow" panose="020B0606020202030204" pitchFamily="34" charset="0"/>
                        </a:rPr>
                        <a:t>        91.625.215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61.082.810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30.541.405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0%</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14331">
                <a:tc>
                  <a:txBody>
                    <a:bodyPr/>
                    <a:lstStyle/>
                    <a:p>
                      <a:pPr algn="ctr" fontAlgn="b"/>
                      <a:r>
                        <a:rPr lang="es-CO" sz="1000" b="0" i="0" u="none" strike="noStrike">
                          <a:effectLst/>
                          <a:latin typeface="Arial Narrow" panose="020B0606020202030204" pitchFamily="34" charset="0"/>
                        </a:rPr>
                        <a:t>2.1.3.5</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0" i="0" u="none" strike="noStrike">
                          <a:effectLst/>
                          <a:latin typeface="Arial Narrow" panose="020B0606020202030204" pitchFamily="34" charset="0"/>
                        </a:rPr>
                        <a:t>Impresos y publicaciones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8.000.000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1.774.000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22%</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14331">
                <a:tc>
                  <a:txBody>
                    <a:bodyPr/>
                    <a:lstStyle/>
                    <a:p>
                      <a:pPr algn="ctr" fontAlgn="b"/>
                      <a:r>
                        <a:rPr lang="es-CO" sz="1000" b="0" i="0" u="none" strike="noStrike">
                          <a:effectLst/>
                          <a:latin typeface="Arial Narrow" panose="020B0606020202030204" pitchFamily="34" charset="0"/>
                        </a:rPr>
                        <a:t>2.1.3.6</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0" i="0" u="none" strike="noStrike">
                          <a:effectLst/>
                          <a:latin typeface="Arial Narrow" panose="020B0606020202030204" pitchFamily="34" charset="0"/>
                        </a:rPr>
                        <a:t>Comunicación y transportes</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1.000.000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600.000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60%</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14331">
                <a:tc>
                  <a:txBody>
                    <a:bodyPr/>
                    <a:lstStyle/>
                    <a:p>
                      <a:pPr algn="ctr" fontAlgn="b"/>
                      <a:r>
                        <a:rPr lang="es-CO" sz="1000" b="0" i="0" u="none" strike="noStrike">
                          <a:effectLst/>
                          <a:latin typeface="Arial Narrow" panose="020B0606020202030204" pitchFamily="34" charset="0"/>
                        </a:rPr>
                        <a:t>2.1.3.7</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0" i="0" u="none" strike="noStrike">
                          <a:effectLst/>
                          <a:latin typeface="Arial Narrow" panose="020B0606020202030204" pitchFamily="34" charset="0"/>
                        </a:rPr>
                        <a:t>Seguros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2.100.000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2.023.000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96%</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14331">
                <a:tc>
                  <a:txBody>
                    <a:bodyPr/>
                    <a:lstStyle/>
                    <a:p>
                      <a:pPr algn="ctr" fontAlgn="b"/>
                      <a:r>
                        <a:rPr lang="es-CO" sz="1000" b="0" i="0" u="none" strike="noStrike">
                          <a:effectLst/>
                          <a:latin typeface="Arial Narrow" panose="020B0606020202030204" pitchFamily="34" charset="0"/>
                        </a:rPr>
                        <a:t>2.1.3.8</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0" i="0" u="none" strike="noStrike">
                          <a:effectLst/>
                          <a:latin typeface="Arial Narrow" panose="020B0606020202030204" pitchFamily="34" charset="0"/>
                        </a:rPr>
                        <a:t>Impuestos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700.000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310.703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44%</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14331">
                <a:tc>
                  <a:txBody>
                    <a:bodyPr/>
                    <a:lstStyle/>
                    <a:p>
                      <a:pPr algn="ctr" fontAlgn="b"/>
                      <a:r>
                        <a:rPr lang="es-CO" sz="1000" b="0" i="0" u="none" strike="noStrike">
                          <a:effectLst/>
                          <a:latin typeface="Arial Narrow" panose="020B0606020202030204" pitchFamily="34" charset="0"/>
                        </a:rPr>
                        <a:t>2.1.3.9</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0" i="0" u="none" strike="noStrike">
                          <a:effectLst/>
                          <a:latin typeface="Arial Narrow" panose="020B0606020202030204" pitchFamily="34" charset="0"/>
                        </a:rPr>
                        <a:t>Salidas pedagogicas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500.000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0%</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538853">
                <a:tc>
                  <a:txBody>
                    <a:bodyPr/>
                    <a:lstStyle/>
                    <a:p>
                      <a:pPr algn="ctr" fontAlgn="b"/>
                      <a:r>
                        <a:rPr lang="es-CO" sz="1000" b="0" i="0" u="none" strike="noStrike">
                          <a:effectLst/>
                          <a:latin typeface="Arial Narrow" panose="020B0606020202030204" pitchFamily="34" charset="0"/>
                        </a:rPr>
                        <a:t>2.1.3.10</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0" i="0" u="none" strike="noStrike">
                          <a:effectLst/>
                          <a:latin typeface="Arial Narrow" panose="020B0606020202030204" pitchFamily="34" charset="0"/>
                        </a:rPr>
                        <a:t>Participación  e inscripción Actividades pedagógicas, cientificas, deportivas y culturales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500.000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0%</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314331">
                <a:tc>
                  <a:txBody>
                    <a:bodyPr/>
                    <a:lstStyle/>
                    <a:p>
                      <a:pPr algn="ctr" fontAlgn="b"/>
                      <a:r>
                        <a:rPr lang="es-CO" sz="1000" b="0" i="0" u="none" strike="noStrike">
                          <a:effectLst/>
                          <a:latin typeface="Arial Narrow" panose="020B0606020202030204" pitchFamily="34" charset="0"/>
                        </a:rPr>
                        <a:t>2.1.3.11</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0" i="0" u="none" strike="noStrike">
                          <a:effectLst/>
                          <a:latin typeface="Arial Narrow" panose="020B0606020202030204" pitchFamily="34" charset="0"/>
                        </a:rPr>
                        <a:t>Otros Gastos generales</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340.000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89.250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dirty="0">
                          <a:effectLst/>
                          <a:latin typeface="Arial Narrow" panose="020B0606020202030204" pitchFamily="34" charset="0"/>
                        </a:rPr>
                        <a:t>26%</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bl>
          </a:graphicData>
        </a:graphic>
      </p:graphicFrame>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727" y="177112"/>
            <a:ext cx="2754385" cy="1512324"/>
          </a:xfrm>
          <a:prstGeom prst="rect">
            <a:avLst/>
          </a:prstGeom>
        </p:spPr>
      </p:pic>
    </p:spTree>
    <p:extLst>
      <p:ext uri="{BB962C8B-B14F-4D97-AF65-F5344CB8AC3E}">
        <p14:creationId xmlns:p14="http://schemas.microsoft.com/office/powerpoint/2010/main" val="2599235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64253" y="365759"/>
            <a:ext cx="7971417" cy="707886"/>
          </a:xfrm>
          <a:prstGeom prst="rect">
            <a:avLst/>
          </a:prstGeom>
          <a:noFill/>
        </p:spPr>
        <p:txBody>
          <a:bodyPr wrap="square" rtlCol="0">
            <a:spAutoFit/>
          </a:bodyPr>
          <a:lstStyle/>
          <a:p>
            <a:pPr algn="ctr"/>
            <a:r>
              <a:rPr lang="es-CO" sz="2000" dirty="0"/>
              <a:t>EJECUCION DE EGRESOS </a:t>
            </a:r>
          </a:p>
          <a:p>
            <a:pPr algn="ctr"/>
            <a:r>
              <a:rPr lang="es-CO" sz="2000" dirty="0"/>
              <a:t>VIGENCIA 2018 </a:t>
            </a:r>
          </a:p>
        </p:txBody>
      </p:sp>
      <p:graphicFrame>
        <p:nvGraphicFramePr>
          <p:cNvPr id="2" name="Tabla 1"/>
          <p:cNvGraphicFramePr>
            <a:graphicFrameLocks noGrp="1"/>
          </p:cNvGraphicFramePr>
          <p:nvPr>
            <p:extLst>
              <p:ext uri="{D42A27DB-BD31-4B8C-83A1-F6EECF244321}">
                <p14:modId xmlns:p14="http://schemas.microsoft.com/office/powerpoint/2010/main" val="1976686968"/>
              </p:ext>
            </p:extLst>
          </p:nvPr>
        </p:nvGraphicFramePr>
        <p:xfrm>
          <a:off x="3028949" y="1990163"/>
          <a:ext cx="6706721" cy="2241636"/>
        </p:xfrm>
        <a:graphic>
          <a:graphicData uri="http://schemas.openxmlformats.org/drawingml/2006/table">
            <a:tbl>
              <a:tblPr/>
              <a:tblGrid>
                <a:gridCol w="721675">
                  <a:extLst>
                    <a:ext uri="{9D8B030D-6E8A-4147-A177-3AD203B41FA5}">
                      <a16:colId xmlns:a16="http://schemas.microsoft.com/office/drawing/2014/main" val="20000"/>
                    </a:ext>
                  </a:extLst>
                </a:gridCol>
                <a:gridCol w="2345444">
                  <a:extLst>
                    <a:ext uri="{9D8B030D-6E8A-4147-A177-3AD203B41FA5}">
                      <a16:colId xmlns:a16="http://schemas.microsoft.com/office/drawing/2014/main" val="20001"/>
                    </a:ext>
                  </a:extLst>
                </a:gridCol>
                <a:gridCol w="957608">
                  <a:extLst>
                    <a:ext uri="{9D8B030D-6E8A-4147-A177-3AD203B41FA5}">
                      <a16:colId xmlns:a16="http://schemas.microsoft.com/office/drawing/2014/main" val="20002"/>
                    </a:ext>
                  </a:extLst>
                </a:gridCol>
                <a:gridCol w="860459">
                  <a:extLst>
                    <a:ext uri="{9D8B030D-6E8A-4147-A177-3AD203B41FA5}">
                      <a16:colId xmlns:a16="http://schemas.microsoft.com/office/drawing/2014/main" val="20003"/>
                    </a:ext>
                  </a:extLst>
                </a:gridCol>
                <a:gridCol w="915972">
                  <a:extLst>
                    <a:ext uri="{9D8B030D-6E8A-4147-A177-3AD203B41FA5}">
                      <a16:colId xmlns:a16="http://schemas.microsoft.com/office/drawing/2014/main" val="20004"/>
                    </a:ext>
                  </a:extLst>
                </a:gridCol>
                <a:gridCol w="905563">
                  <a:extLst>
                    <a:ext uri="{9D8B030D-6E8A-4147-A177-3AD203B41FA5}">
                      <a16:colId xmlns:a16="http://schemas.microsoft.com/office/drawing/2014/main" val="20005"/>
                    </a:ext>
                  </a:extLst>
                </a:gridCol>
              </a:tblGrid>
              <a:tr h="255236">
                <a:tc gridSpan="2">
                  <a:txBody>
                    <a:bodyPr/>
                    <a:lstStyle/>
                    <a:p>
                      <a:pPr algn="ctr" fontAlgn="b"/>
                      <a:r>
                        <a:rPr lang="es-CO" sz="1000" b="1" i="0" u="none" strike="noStrike">
                          <a:effectLst/>
                          <a:latin typeface="Arial Narrow" panose="020B0606020202030204" pitchFamily="34" charset="0"/>
                        </a:rPr>
                        <a:t>RUB. PRESUPUESTAL</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hMerge="1">
                  <a:txBody>
                    <a:bodyPr/>
                    <a:lstStyle/>
                    <a:p>
                      <a:endParaRPr lang="es-CO"/>
                    </a:p>
                  </a:txBody>
                  <a:tcPr/>
                </a:tc>
                <a:tc>
                  <a:txBody>
                    <a:bodyPr/>
                    <a:lstStyle/>
                    <a:p>
                      <a:pPr algn="ctr" fontAlgn="b"/>
                      <a:r>
                        <a:rPr lang="es-CO" sz="1000" b="1" i="0" u="none" strike="noStrike">
                          <a:effectLst/>
                          <a:latin typeface="Arial Narrow" panose="020B0606020202030204" pitchFamily="34" charset="0"/>
                        </a:rPr>
                        <a:t>PRESUPUESTO</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gridSpan="2">
                  <a:txBody>
                    <a:bodyPr/>
                    <a:lstStyle/>
                    <a:p>
                      <a:pPr algn="ctr" fontAlgn="b"/>
                      <a:r>
                        <a:rPr lang="es-CO" sz="1000" b="1" i="0" u="none" strike="noStrike">
                          <a:effectLst/>
                          <a:latin typeface="Arial Narrow" panose="020B0606020202030204" pitchFamily="34" charset="0"/>
                        </a:rPr>
                        <a:t>PAGOS</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hMerge="1">
                  <a:txBody>
                    <a:bodyPr/>
                    <a:lstStyle/>
                    <a:p>
                      <a:endParaRPr lang="es-CO"/>
                    </a:p>
                  </a:txBody>
                  <a:tcPr/>
                </a:tc>
                <a:tc>
                  <a:txBody>
                    <a:bodyPr/>
                    <a:lstStyle/>
                    <a:p>
                      <a:pPr algn="l" fontAlgn="b"/>
                      <a:r>
                        <a:rPr lang="es-CO" sz="1000" b="0" i="0" u="none" strike="noStrike">
                          <a:effectLst/>
                          <a:latin typeface="Arial Narrow" panose="020B0606020202030204" pitchFamily="34" charset="0"/>
                        </a:rPr>
                        <a:t> </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10596">
                <a:tc>
                  <a:txBody>
                    <a:bodyPr/>
                    <a:lstStyle/>
                    <a:p>
                      <a:pPr algn="ctr" fontAlgn="ctr"/>
                      <a:r>
                        <a:rPr lang="es-CO" sz="1000" b="0" i="0" u="none" strike="noStrike">
                          <a:effectLst/>
                          <a:latin typeface="Arial Narrow" panose="020B0606020202030204" pitchFamily="34" charset="0"/>
                        </a:rPr>
                        <a:t>CODIGO</a:t>
                      </a:r>
                    </a:p>
                  </a:txBody>
                  <a:tcPr marL="0" marR="0" marT="0" marB="0" anchor="ctr">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a:effectLst/>
                          <a:latin typeface="Arial Narrow" panose="020B0606020202030204" pitchFamily="34" charset="0"/>
                        </a:rPr>
                        <a:t>IDENTIFICACIÓN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a:effectLst/>
                          <a:latin typeface="Arial Narrow" panose="020B0606020202030204" pitchFamily="34" charset="0"/>
                        </a:rPr>
                        <a:t>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a:effectLst/>
                          <a:latin typeface="Arial Narrow" panose="020B0606020202030204" pitchFamily="34" charset="0"/>
                        </a:rPr>
                        <a:t>ACUMULADOS</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a:effectLst/>
                          <a:latin typeface="Arial Narrow" panose="020B0606020202030204" pitchFamily="34" charset="0"/>
                        </a:rPr>
                        <a:t>POR PAGAR</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ctr" fontAlgn="ctr"/>
                      <a:r>
                        <a:rPr lang="es-CO" sz="1000" b="0" i="0" u="none" strike="noStrike">
                          <a:effectLst/>
                          <a:latin typeface="Arial Narrow" panose="020B0606020202030204" pitchFamily="34" charset="0"/>
                        </a:rPr>
                        <a:t>% EJECU</a:t>
                      </a:r>
                    </a:p>
                  </a:txBody>
                  <a:tcPr marL="0" marR="0" marT="0" marB="0" anchor="ctr">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10722">
                <a:tc>
                  <a:txBody>
                    <a:bodyPr/>
                    <a:lstStyle/>
                    <a:p>
                      <a:pPr algn="ctr" fontAlgn="b"/>
                      <a:r>
                        <a:rPr lang="es-CO" sz="1000" b="1" i="0" u="none" strike="noStrike">
                          <a:effectLst/>
                          <a:latin typeface="Arial Narrow" panose="020B0606020202030204" pitchFamily="34" charset="0"/>
                        </a:rPr>
                        <a:t>3</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1" i="0" u="none" strike="noStrike">
                          <a:effectLst/>
                          <a:latin typeface="Arial Narrow" panose="020B0606020202030204" pitchFamily="34" charset="0"/>
                        </a:rPr>
                        <a:t>INVERSIÓN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8.000.000</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1" i="0" u="none" strike="noStrike">
                          <a:effectLst/>
                          <a:latin typeface="Arial Narrow" panose="020B0606020202030204" pitchFamily="34" charset="0"/>
                        </a:rPr>
                        <a:t>1.182.700</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1" i="0" u="none" strike="noStrike">
                          <a:effectLst/>
                          <a:latin typeface="Arial Narrow" panose="020B0606020202030204" pitchFamily="34" charset="0"/>
                        </a:rPr>
                        <a:t>0</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15%</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32666">
                <a:tc>
                  <a:txBody>
                    <a:bodyPr/>
                    <a:lstStyle/>
                    <a:p>
                      <a:pPr algn="ctr" fontAlgn="b"/>
                      <a:r>
                        <a:rPr lang="es-CO" sz="1000" b="0" i="0" u="none" strike="noStrike">
                          <a:effectLst/>
                          <a:latin typeface="Arial Narrow" panose="020B0606020202030204" pitchFamily="34" charset="0"/>
                        </a:rPr>
                        <a:t> </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0" i="0" u="none" strike="noStrike">
                          <a:effectLst/>
                          <a:latin typeface="Arial Narrow" panose="020B0606020202030204" pitchFamily="34" charset="0"/>
                        </a:rPr>
                        <a:t>Acciones de mejoramiento de la gestion escolar y academica enmarcadas en los planes de mejoramiento institucional </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0%</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10722">
                <a:tc>
                  <a:txBody>
                    <a:bodyPr/>
                    <a:lstStyle/>
                    <a:p>
                      <a:pPr algn="ctr" fontAlgn="b"/>
                      <a:r>
                        <a:rPr lang="es-CO" sz="1000" b="0" i="0" u="none" strike="noStrike">
                          <a:effectLst/>
                          <a:latin typeface="Arial Narrow" panose="020B0606020202030204" pitchFamily="34" charset="0"/>
                        </a:rPr>
                        <a:t>3.1</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just" fontAlgn="ctr"/>
                      <a:r>
                        <a:rPr lang="es-CO" sz="1000" b="0" i="0" u="none" strike="noStrike">
                          <a:effectLst/>
                          <a:latin typeface="Arial Narrow" panose="020B0606020202030204" pitchFamily="34" charset="0"/>
                        </a:rPr>
                        <a:t>proyectos pedagogicos institucionales</a:t>
                      </a:r>
                    </a:p>
                  </a:txBody>
                  <a:tcPr marL="0" marR="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8.000.000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1.182.700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r" fontAlgn="b"/>
                      <a:r>
                        <a:rPr lang="es-CO" sz="1000" b="0" i="0" u="none" strike="noStrike">
                          <a:effectLst/>
                          <a:latin typeface="Arial Narrow" panose="020B0606020202030204" pitchFamily="34" charset="0"/>
                        </a:rPr>
                        <a:t>                     -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15%</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21694">
                <a:tc>
                  <a:txBody>
                    <a:bodyPr/>
                    <a:lstStyle/>
                    <a:p>
                      <a:pPr algn="l" fontAlgn="b"/>
                      <a:r>
                        <a:rPr lang="es-CO" sz="1000" b="0" i="0" u="none" strike="noStrike">
                          <a:effectLst/>
                          <a:latin typeface="Arial Narrow" panose="020B0606020202030204" pitchFamily="34" charset="0"/>
                        </a:rPr>
                        <a:t> </a:t>
                      </a:r>
                    </a:p>
                  </a:txBody>
                  <a:tcPr marL="0" marR="0" marT="0" marB="0" anchor="b">
                    <a:lnL w="25400" cap="flat" cmpd="dbl"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25400" cap="flat" cmpd="dbl" algn="ctr">
                      <a:solidFill>
                        <a:srgbClr val="0000FF"/>
                      </a:solidFill>
                      <a:prstDash val="solid"/>
                      <a:round/>
                      <a:headEnd type="none" w="med" len="med"/>
                      <a:tailEnd type="none" w="med" len="med"/>
                    </a:lnB>
                    <a:solidFill>
                      <a:srgbClr val="FFFFFF"/>
                    </a:solidFill>
                  </a:tcPr>
                </a:tc>
                <a:tc>
                  <a:txBody>
                    <a:bodyPr/>
                    <a:lstStyle/>
                    <a:p>
                      <a:pPr algn="l" fontAlgn="b"/>
                      <a:r>
                        <a:rPr lang="es-CO" sz="1000" b="0" i="0" u="none" strike="noStrike">
                          <a:effectLst/>
                          <a:latin typeface="Arial Narrow" panose="020B0606020202030204" pitchFamily="34" charset="0"/>
                        </a:rPr>
                        <a:t>TOTALES</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25400" cap="flat" cmpd="dbl"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215.532.265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25400" cap="flat" cmpd="dbl"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118.058.757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25400" cap="flat" cmpd="dbl"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a:effectLst/>
                          <a:latin typeface="Arial Narrow" panose="020B0606020202030204" pitchFamily="34" charset="0"/>
                        </a:rPr>
                        <a:t>      31.247.405   </a:t>
                      </a:r>
                    </a:p>
                  </a:txBody>
                  <a:tcPr marL="0" marR="0" marT="0" marB="0" anchor="b">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25400" cap="flat" cmpd="dbl" algn="ctr">
                      <a:solidFill>
                        <a:srgbClr val="0000FF"/>
                      </a:solidFill>
                      <a:prstDash val="solid"/>
                      <a:round/>
                      <a:headEnd type="none" w="med" len="med"/>
                      <a:tailEnd type="none" w="med" len="med"/>
                    </a:lnB>
                    <a:solidFill>
                      <a:srgbClr val="FFFFFF"/>
                    </a:solidFill>
                  </a:tcPr>
                </a:tc>
                <a:tc>
                  <a:txBody>
                    <a:bodyPr/>
                    <a:lstStyle/>
                    <a:p>
                      <a:pPr algn="r" fontAlgn="b"/>
                      <a:r>
                        <a:rPr lang="es-CO" sz="1000" b="0" i="0" u="none" strike="noStrike" dirty="0">
                          <a:effectLst/>
                          <a:latin typeface="Arial Narrow" panose="020B0606020202030204" pitchFamily="34" charset="0"/>
                        </a:rPr>
                        <a:t>                    10   </a:t>
                      </a:r>
                    </a:p>
                  </a:txBody>
                  <a:tcPr marL="0" marR="0" marT="0" marB="0" anchor="b">
                    <a:lnL w="12700" cap="flat" cmpd="sng" algn="ctr">
                      <a:solidFill>
                        <a:srgbClr val="0000FF"/>
                      </a:solidFill>
                      <a:prstDash val="solid"/>
                      <a:round/>
                      <a:headEnd type="none" w="med" len="med"/>
                      <a:tailEnd type="none" w="med" len="med"/>
                    </a:lnL>
                    <a:lnR w="25400" cap="flat" cmpd="dbl"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25400" cap="flat" cmpd="dbl" algn="ctr">
                      <a:solidFill>
                        <a:srgbClr val="0000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060" y="317483"/>
            <a:ext cx="2754385" cy="1512324"/>
          </a:xfrm>
          <a:prstGeom prst="rect">
            <a:avLst/>
          </a:prstGeom>
        </p:spPr>
      </p:pic>
    </p:spTree>
    <p:extLst>
      <p:ext uri="{BB962C8B-B14F-4D97-AF65-F5344CB8AC3E}">
        <p14:creationId xmlns:p14="http://schemas.microsoft.com/office/powerpoint/2010/main" val="164292640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939</Words>
  <Application>Microsoft Office PowerPoint</Application>
  <PresentationFormat>Panorámica</PresentationFormat>
  <Paragraphs>273</Paragraphs>
  <Slides>5</Slides>
  <Notes>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vt:i4>
      </vt:variant>
    </vt:vector>
  </HeadingPairs>
  <TitlesOfParts>
    <vt:vector size="10" baseType="lpstr">
      <vt:lpstr>Arial</vt:lpstr>
      <vt:lpstr>Arial Narrow</vt:lpstr>
      <vt:lpstr>Calibri</vt:lpstr>
      <vt:lpstr>Calibri Light</vt:lpstr>
      <vt:lpstr>Tema de Office</vt:lpstr>
      <vt:lpstr>EJECUCION PRESPUESTAL IEAE FERNANDEZ BAENA</vt:lpstr>
      <vt:lpstr>Presentación de PowerPoint</vt:lpstr>
      <vt:lpstr>Presentación de PowerPoint</vt:lpstr>
      <vt:lpstr>Presentación de PowerPoint</vt:lpstr>
      <vt:lpstr>Presentación de PowerPoint</vt:lpstr>
    </vt:vector>
  </TitlesOfParts>
  <Company>CESCON SAS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EJECUCION PRESPUESTAL IEAE FERNANDEZ BAENA</dc:title>
  <dc:creator>Paula Vellojin Ojeda</dc:creator>
  <cp:lastModifiedBy>MARIN ARIAS LIZBETH</cp:lastModifiedBy>
  <cp:revision>5</cp:revision>
  <dcterms:created xsi:type="dcterms:W3CDTF">2019-05-02T16:01:21Z</dcterms:created>
  <dcterms:modified xsi:type="dcterms:W3CDTF">2019-05-02T20:37:59Z</dcterms:modified>
</cp:coreProperties>
</file>